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60" r:id="rId2"/>
    <p:sldId id="261" r:id="rId3"/>
    <p:sldId id="259" r:id="rId4"/>
    <p:sldId id="263" r:id="rId5"/>
    <p:sldId id="271" r:id="rId6"/>
    <p:sldId id="272" r:id="rId7"/>
    <p:sldId id="264" r:id="rId8"/>
    <p:sldId id="265" r:id="rId9"/>
    <p:sldId id="266" r:id="rId10"/>
    <p:sldId id="267" r:id="rId11"/>
    <p:sldId id="268" r:id="rId12"/>
    <p:sldId id="269" r:id="rId13"/>
    <p:sldId id="275" r:id="rId14"/>
    <p:sldId id="273" r:id="rId15"/>
    <p:sldId id="274" r:id="rId16"/>
    <p:sldId id="278" r:id="rId17"/>
    <p:sldId id="279" r:id="rId18"/>
    <p:sldId id="280" r:id="rId19"/>
    <p:sldId id="281" r:id="rId20"/>
    <p:sldId id="282" r:id="rId21"/>
    <p:sldId id="286" r:id="rId22"/>
    <p:sldId id="298" r:id="rId23"/>
    <p:sldId id="320" r:id="rId24"/>
    <p:sldId id="318" r:id="rId25"/>
    <p:sldId id="316" r:id="rId26"/>
    <p:sldId id="288" r:id="rId27"/>
    <p:sldId id="287" r:id="rId28"/>
    <p:sldId id="283" r:id="rId29"/>
    <p:sldId id="289" r:id="rId30"/>
    <p:sldId id="299" r:id="rId31"/>
    <p:sldId id="300" r:id="rId32"/>
    <p:sldId id="290" r:id="rId33"/>
    <p:sldId id="291" r:id="rId34"/>
    <p:sldId id="293" r:id="rId35"/>
    <p:sldId id="315" r:id="rId36"/>
    <p:sldId id="321" r:id="rId37"/>
    <p:sldId id="324" r:id="rId38"/>
    <p:sldId id="325" r:id="rId39"/>
    <p:sldId id="326" r:id="rId40"/>
    <p:sldId id="301" r:id="rId41"/>
    <p:sldId id="292" r:id="rId42"/>
    <p:sldId id="294" r:id="rId43"/>
    <p:sldId id="295" r:id="rId44"/>
    <p:sldId id="305" r:id="rId45"/>
    <p:sldId id="306" r:id="rId46"/>
    <p:sldId id="308" r:id="rId47"/>
    <p:sldId id="309" r:id="rId48"/>
    <p:sldId id="328" r:id="rId49"/>
    <p:sldId id="329" r:id="rId50"/>
    <p:sldId id="310" r:id="rId51"/>
    <p:sldId id="311" r:id="rId52"/>
    <p:sldId id="313" r:id="rId53"/>
    <p:sldId id="314" r:id="rId54"/>
    <p:sldId id="312" r:id="rId55"/>
    <p:sldId id="296" r:id="rId56"/>
  </p:sldIdLst>
  <p:sldSz cx="9144000" cy="6858000" type="screen4x3"/>
  <p:notesSz cx="666908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4F4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598" autoAdjust="0"/>
  </p:normalViewPr>
  <p:slideViewPr>
    <p:cSldViewPr>
      <p:cViewPr>
        <p:scale>
          <a:sx n="120" d="100"/>
          <a:sy n="120" d="100"/>
        </p:scale>
        <p:origin x="-702" y="-23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1E06AD7F-5DE9-40F5-9682-6B5C9D6B4C68}" type="datetimeFigureOut">
              <a:rPr lang="fr-FR" smtClean="0"/>
              <a:pPr/>
              <a:t>19/12/2012</a:t>
            </a:fld>
            <a:endParaRPr lang="fr-FR"/>
          </a:p>
        </p:txBody>
      </p:sp>
      <p:sp>
        <p:nvSpPr>
          <p:cNvPr id="4" name="Espace réservé du pied de page 3"/>
          <p:cNvSpPr>
            <a:spLocks noGrp="1"/>
          </p:cNvSpPr>
          <p:nvPr>
            <p:ph type="ftr" sz="quarter" idx="2"/>
          </p:nvPr>
        </p:nvSpPr>
        <p:spPr>
          <a:xfrm>
            <a:off x="0" y="9428163"/>
            <a:ext cx="2889250" cy="4968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778250" y="9428163"/>
            <a:ext cx="2889250" cy="496887"/>
          </a:xfrm>
          <a:prstGeom prst="rect">
            <a:avLst/>
          </a:prstGeom>
        </p:spPr>
        <p:txBody>
          <a:bodyPr vert="horz" lIns="91440" tIns="45720" rIns="91440" bIns="45720" rtlCol="0" anchor="b"/>
          <a:lstStyle>
            <a:lvl1pPr algn="r">
              <a:defRPr sz="1200"/>
            </a:lvl1pPr>
          </a:lstStyle>
          <a:p>
            <a:fld id="{36BF6318-CAC4-4CD7-8501-686880DE0F68}" type="slidenum">
              <a:rPr lang="fr-FR" smtClean="0"/>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E2ADC82A-E28A-43DB-9C73-91DD5F5C8A61}" type="datetimeFigureOut">
              <a:rPr lang="fr-FR" smtClean="0"/>
              <a:pPr/>
              <a:t>19/12/2012</a:t>
            </a:fld>
            <a:endParaRPr lang="fr-FR"/>
          </a:p>
        </p:txBody>
      </p:sp>
      <p:sp>
        <p:nvSpPr>
          <p:cNvPr id="4" name="Espace réservé de l'image des diapositives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D7860F46-7226-4FC7-90FA-972D19838992}"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482C486-59A7-4616-97E8-37C7155A3DF0}" type="slidenum">
              <a:rPr lang="fr-FR" smtClean="0"/>
              <a:pPr/>
              <a:t>16</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173891B5-786E-403E-8777-A769BA7DE723}" type="datetimeFigureOut">
              <a:rPr lang="fr-FR" smtClean="0"/>
              <a:pPr/>
              <a:t>19/12/2012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48CF3F3-9407-44EA-ADD4-576FAC921D0F}"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891B5-786E-403E-8777-A769BA7DE723}" type="datetimeFigureOut">
              <a:rPr lang="fr-FR" smtClean="0"/>
              <a:pPr/>
              <a:t>19/12/2012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CF3F3-9407-44EA-ADD4-576FAC921D0F}"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7.bin"/></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png"/><Relationship Id="rId5" Type="http://schemas.openxmlformats.org/officeDocument/2006/relationships/oleObject" Target="../embeddings/oleObject18.bin"/><Relationship Id="rId4" Type="http://schemas.openxmlformats.org/officeDocument/2006/relationships/image" Target="../media/image2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6.png"/><Relationship Id="rId5" Type="http://schemas.openxmlformats.org/officeDocument/2006/relationships/oleObject" Target="../embeddings/oleObject21.bin"/><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29.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31.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33.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36.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11560" y="1340768"/>
            <a:ext cx="7844408" cy="3744416"/>
          </a:xfrm>
        </p:spPr>
        <p:txBody>
          <a:bodyPr>
            <a:normAutofit/>
          </a:bodyPr>
          <a:lstStyle/>
          <a:p>
            <a:r>
              <a:rPr lang="fr-FR" dirty="0" smtClean="0"/>
              <a:t>DEUXIEME PRINCIPE DE LA THERMODYNAMIQUE</a:t>
            </a:r>
            <a:br>
              <a:rPr lang="fr-FR" dirty="0" smtClean="0"/>
            </a:br>
            <a:r>
              <a:rPr lang="fr-FR" dirty="0" smtClean="0"/>
              <a:t/>
            </a:r>
            <a:br>
              <a:rPr lang="fr-FR" dirty="0" smtClean="0"/>
            </a:br>
            <a:r>
              <a:rPr lang="fr-FR" dirty="0" smtClean="0"/>
              <a:t>Chapitre V</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Introduction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512) Enoncés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3" name="ZoneTexte 12"/>
          <p:cNvSpPr txBox="1"/>
          <p:nvPr/>
        </p:nvSpPr>
        <p:spPr>
          <a:xfrm>
            <a:off x="5868144" y="4365104"/>
            <a:ext cx="2736304" cy="523220"/>
          </a:xfrm>
          <a:prstGeom prst="rect">
            <a:avLst/>
          </a:prstGeom>
          <a:noFill/>
        </p:spPr>
        <p:txBody>
          <a:bodyPr wrap="square" rtlCol="0">
            <a:spAutoFit/>
          </a:bodyPr>
          <a:lstStyle/>
          <a:p>
            <a:pPr algn="ctr"/>
            <a:r>
              <a:rPr lang="fr-FR" sz="2800" dirty="0" smtClean="0"/>
              <a:t>Sadi CARNOT</a:t>
            </a:r>
            <a:endParaRPr lang="fr-FR" sz="2800" dirty="0"/>
          </a:p>
        </p:txBody>
      </p:sp>
      <p:sp>
        <p:nvSpPr>
          <p:cNvPr id="5" name="Rectangle à coins arrondis 4"/>
          <p:cNvSpPr/>
          <p:nvPr/>
        </p:nvSpPr>
        <p:spPr>
          <a:xfrm>
            <a:off x="395536" y="1340768"/>
            <a:ext cx="8208912" cy="1728192"/>
          </a:xfrm>
          <a:prstGeom prst="wedgeRoundRectCallout">
            <a:avLst>
              <a:gd name="adj1" fmla="val -3654"/>
              <a:gd name="adj2" fmla="val 6577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827584" y="1484784"/>
            <a:ext cx="7488832" cy="1384995"/>
          </a:xfrm>
          <a:prstGeom prst="rect">
            <a:avLst/>
          </a:prstGeom>
          <a:noFill/>
        </p:spPr>
        <p:txBody>
          <a:bodyPr wrap="square" rtlCol="0">
            <a:spAutoFit/>
          </a:bodyPr>
          <a:lstStyle/>
          <a:p>
            <a:r>
              <a:rPr lang="fr-FR" sz="2800" dirty="0" smtClean="0"/>
              <a:t>« Il n’existe pas de processus dont le seul effet serait de faire passer de la chaleur d’une source froide à une source chaude »</a:t>
            </a:r>
            <a:endParaRPr lang="fr-FR" sz="2800" dirty="0"/>
          </a:p>
        </p:txBody>
      </p:sp>
      <p:sp>
        <p:nvSpPr>
          <p:cNvPr id="9" name="ZoneTexte 8"/>
          <p:cNvSpPr txBox="1"/>
          <p:nvPr/>
        </p:nvSpPr>
        <p:spPr>
          <a:xfrm>
            <a:off x="0" y="5661248"/>
            <a:ext cx="9144000" cy="523220"/>
          </a:xfrm>
          <a:prstGeom prst="rect">
            <a:avLst/>
          </a:prstGeom>
          <a:noFill/>
        </p:spPr>
        <p:txBody>
          <a:bodyPr wrap="square" rtlCol="0">
            <a:spAutoFit/>
          </a:bodyPr>
          <a:lstStyle/>
          <a:p>
            <a:pPr algn="ctr"/>
            <a:r>
              <a:rPr lang="fr-FR" sz="2800" dirty="0" smtClean="0"/>
              <a:t>La chaleur passe </a:t>
            </a:r>
            <a:r>
              <a:rPr lang="fr-FR" sz="2800" dirty="0" smtClean="0">
                <a:solidFill>
                  <a:srgbClr val="FF0000"/>
                </a:solidFill>
              </a:rPr>
              <a:t>spontanément</a:t>
            </a:r>
            <a:r>
              <a:rPr lang="fr-FR" sz="2800" dirty="0" smtClean="0"/>
              <a:t> du corps chaud au corps froid</a:t>
            </a:r>
            <a:endParaRPr lang="fr-FR" sz="2800" dirty="0"/>
          </a:p>
        </p:txBody>
      </p:sp>
      <p:pic>
        <p:nvPicPr>
          <p:cNvPr id="10" name="Picture 3"/>
          <p:cNvPicPr>
            <a:picLocks noChangeAspect="1" noChangeArrowheads="1"/>
          </p:cNvPicPr>
          <p:nvPr/>
        </p:nvPicPr>
        <p:blipFill>
          <a:blip r:embed="rId2" cstate="print"/>
          <a:srcRect l="68072" t="1969" r="14218" b="59641"/>
          <a:stretch>
            <a:fillRect/>
          </a:stretch>
        </p:blipFill>
        <p:spPr bwMode="auto">
          <a:xfrm>
            <a:off x="4427984" y="3212976"/>
            <a:ext cx="1454619" cy="1772816"/>
          </a:xfrm>
          <a:prstGeom prst="rect">
            <a:avLst/>
          </a:prstGeom>
          <a:noFill/>
          <a:ln w="9525">
            <a:noFill/>
            <a:miter lim="800000"/>
            <a:headEnd/>
            <a:tailEnd/>
          </a:ln>
        </p:spPr>
      </p:pic>
      <p:sp>
        <p:nvSpPr>
          <p:cNvPr id="11" name="Flèche vers le bas 10"/>
          <p:cNvSpPr/>
          <p:nvPr/>
        </p:nvSpPr>
        <p:spPr>
          <a:xfrm>
            <a:off x="4716016" y="5229200"/>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Théorème</a:t>
            </a:r>
            <a:r>
              <a:rPr kumimoji="0" lang="fr-FR" sz="4000" b="0" i="0" u="none" strike="noStrike" kern="1200" cap="none" spc="0" normalizeH="0" noProof="0" dirty="0" smtClean="0">
                <a:ln>
                  <a:noFill/>
                </a:ln>
                <a:solidFill>
                  <a:schemeClr val="tx1"/>
                </a:solidFill>
                <a:effectLst/>
                <a:uLnTx/>
                <a:uFillTx/>
                <a:latin typeface="+mj-lt"/>
                <a:ea typeface="+mj-ea"/>
                <a:cs typeface="+mj-cs"/>
              </a:rPr>
              <a:t> de CARNOT</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521) Cycle de CARNOT</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3074" name="Picture 2"/>
          <p:cNvPicPr>
            <a:picLocks noChangeAspect="1" noChangeArrowheads="1"/>
          </p:cNvPicPr>
          <p:nvPr/>
        </p:nvPicPr>
        <p:blipFill>
          <a:blip r:embed="rId2" cstate="print"/>
          <a:srcRect l="13836" t="13781" r="45764" b="12392"/>
          <a:stretch>
            <a:fillRect/>
          </a:stretch>
        </p:blipFill>
        <p:spPr bwMode="auto">
          <a:xfrm>
            <a:off x="251520" y="1196752"/>
            <a:ext cx="5256584" cy="5400600"/>
          </a:xfrm>
          <a:prstGeom prst="rect">
            <a:avLst/>
          </a:prstGeom>
          <a:noFill/>
          <a:ln w="9525">
            <a:noFill/>
            <a:miter lim="800000"/>
            <a:headEnd/>
            <a:tailEnd/>
          </a:ln>
        </p:spPr>
      </p:pic>
      <p:sp>
        <p:nvSpPr>
          <p:cNvPr id="7" name="ZoneTexte 6"/>
          <p:cNvSpPr txBox="1"/>
          <p:nvPr/>
        </p:nvSpPr>
        <p:spPr>
          <a:xfrm>
            <a:off x="2339752" y="2780928"/>
            <a:ext cx="648072" cy="523220"/>
          </a:xfrm>
          <a:prstGeom prst="rect">
            <a:avLst/>
          </a:prstGeom>
          <a:solidFill>
            <a:schemeClr val="bg1"/>
          </a:solidFill>
        </p:spPr>
        <p:txBody>
          <a:bodyPr wrap="square" rtlCol="0">
            <a:spAutoFit/>
          </a:bodyPr>
          <a:lstStyle/>
          <a:p>
            <a:pPr algn="ctr"/>
            <a:r>
              <a:rPr lang="fr-FR" sz="2800" dirty="0" smtClean="0"/>
              <a:t>T</a:t>
            </a:r>
            <a:r>
              <a:rPr lang="fr-FR" sz="2800" baseline="-25000" dirty="0" smtClean="0"/>
              <a:t>1</a:t>
            </a:r>
            <a:endParaRPr lang="fr-FR" sz="2800" baseline="-25000" dirty="0"/>
          </a:p>
        </p:txBody>
      </p:sp>
      <p:sp>
        <p:nvSpPr>
          <p:cNvPr id="11" name="ZoneTexte 10"/>
          <p:cNvSpPr txBox="1"/>
          <p:nvPr/>
        </p:nvSpPr>
        <p:spPr>
          <a:xfrm>
            <a:off x="2123728" y="5301208"/>
            <a:ext cx="648072" cy="523220"/>
          </a:xfrm>
          <a:prstGeom prst="rect">
            <a:avLst/>
          </a:prstGeom>
          <a:solidFill>
            <a:schemeClr val="bg1"/>
          </a:solidFill>
        </p:spPr>
        <p:txBody>
          <a:bodyPr wrap="square" rtlCol="0">
            <a:spAutoFit/>
          </a:bodyPr>
          <a:lstStyle/>
          <a:p>
            <a:pPr algn="ctr"/>
            <a:r>
              <a:rPr lang="fr-FR" sz="2800" dirty="0" smtClean="0"/>
              <a:t>T</a:t>
            </a:r>
            <a:r>
              <a:rPr lang="fr-FR" sz="2800" baseline="-25000" dirty="0" smtClean="0"/>
              <a:t>2</a:t>
            </a:r>
            <a:endParaRPr lang="fr-FR" sz="2800" baseline="-25000" dirty="0"/>
          </a:p>
        </p:txBody>
      </p:sp>
      <p:sp>
        <p:nvSpPr>
          <p:cNvPr id="12" name="Rectangle 11"/>
          <p:cNvSpPr/>
          <p:nvPr/>
        </p:nvSpPr>
        <p:spPr>
          <a:xfrm>
            <a:off x="3995936" y="1124744"/>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5" name="Picture 3"/>
          <p:cNvPicPr>
            <a:picLocks noChangeAspect="1" noChangeArrowheads="1"/>
          </p:cNvPicPr>
          <p:nvPr/>
        </p:nvPicPr>
        <p:blipFill>
          <a:blip r:embed="rId3" cstate="print"/>
          <a:srcRect l="68072" t="1969" r="14218" b="59641"/>
          <a:stretch>
            <a:fillRect/>
          </a:stretch>
        </p:blipFill>
        <p:spPr bwMode="auto">
          <a:xfrm>
            <a:off x="7164288" y="4697760"/>
            <a:ext cx="1772505" cy="2160240"/>
          </a:xfrm>
          <a:prstGeom prst="rect">
            <a:avLst/>
          </a:prstGeom>
          <a:noFill/>
          <a:ln w="9525">
            <a:noFill/>
            <a:miter lim="800000"/>
            <a:headEnd/>
            <a:tailEnd/>
          </a:ln>
        </p:spPr>
      </p:pic>
      <p:sp>
        <p:nvSpPr>
          <p:cNvPr id="13" name="Rectangle à coins arrondis 12"/>
          <p:cNvSpPr/>
          <p:nvPr/>
        </p:nvSpPr>
        <p:spPr>
          <a:xfrm>
            <a:off x="3635896" y="1196752"/>
            <a:ext cx="5256584" cy="3024336"/>
          </a:xfrm>
          <a:prstGeom prst="wedgeRoundRectCallout">
            <a:avLst>
              <a:gd name="adj1" fmla="val 31417"/>
              <a:gd name="adj2" fmla="val 6577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3851920" y="1268760"/>
            <a:ext cx="4968552" cy="2677656"/>
          </a:xfrm>
          <a:prstGeom prst="rect">
            <a:avLst/>
          </a:prstGeom>
          <a:noFill/>
        </p:spPr>
        <p:txBody>
          <a:bodyPr wrap="square" rtlCol="0">
            <a:spAutoFit/>
          </a:bodyPr>
          <a:lstStyle/>
          <a:p>
            <a:pPr algn="ctr"/>
            <a:r>
              <a:rPr lang="fr-FR" sz="2800" dirty="0" smtClean="0"/>
              <a:t>« Pour qu’un système décrivant un cycle fournisse du travail, il doit nécessairement échanger de la chaleur avec au moins deux sources de chaleur à des températures différentes »</a:t>
            </a:r>
            <a:endParaRPr lang="fr-FR" sz="2800" dirty="0"/>
          </a:p>
        </p:txBody>
      </p:sp>
      <p:grpSp>
        <p:nvGrpSpPr>
          <p:cNvPr id="17" name="Groupe 16"/>
          <p:cNvGrpSpPr/>
          <p:nvPr/>
        </p:nvGrpSpPr>
        <p:grpSpPr>
          <a:xfrm>
            <a:off x="2339752" y="4149080"/>
            <a:ext cx="648072" cy="1015663"/>
            <a:chOff x="2339752" y="4149080"/>
            <a:chExt cx="648072" cy="1015663"/>
          </a:xfrm>
        </p:grpSpPr>
        <p:sp>
          <p:nvSpPr>
            <p:cNvPr id="15" name="ZoneTexte 14"/>
            <p:cNvSpPr txBox="1"/>
            <p:nvPr/>
          </p:nvSpPr>
          <p:spPr>
            <a:xfrm>
              <a:off x="2483768" y="4149080"/>
              <a:ext cx="432048" cy="1015663"/>
            </a:xfrm>
            <a:prstGeom prst="rect">
              <a:avLst/>
            </a:prstGeom>
            <a:noFill/>
          </p:spPr>
          <p:txBody>
            <a:bodyPr wrap="square" rtlCol="0">
              <a:spAutoFit/>
            </a:bodyPr>
            <a:lstStyle/>
            <a:p>
              <a:r>
                <a:rPr lang="fr-FR" sz="6000" dirty="0" smtClean="0"/>
                <a:t>-</a:t>
              </a:r>
              <a:endParaRPr lang="fr-FR" sz="6000" dirty="0"/>
            </a:p>
          </p:txBody>
        </p:sp>
        <p:sp>
          <p:nvSpPr>
            <p:cNvPr id="16" name="Ellipse 15"/>
            <p:cNvSpPr/>
            <p:nvPr/>
          </p:nvSpPr>
          <p:spPr>
            <a:xfrm>
              <a:off x="2339752" y="4509120"/>
              <a:ext cx="648072"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p:cNvSpPr txBox="1"/>
          <p:nvPr/>
        </p:nvSpPr>
        <p:spPr>
          <a:xfrm>
            <a:off x="4630992" y="5589240"/>
            <a:ext cx="432048" cy="584775"/>
          </a:xfrm>
          <a:prstGeom prst="rect">
            <a:avLst/>
          </a:prstGeom>
          <a:solidFill>
            <a:schemeClr val="bg1"/>
          </a:solidFill>
        </p:spPr>
        <p:txBody>
          <a:bodyPr wrap="square" rtlCol="0">
            <a:spAutoFit/>
          </a:bodyPr>
          <a:lstStyle/>
          <a:p>
            <a:r>
              <a:rPr lang="fr-FR" sz="3200" b="1" dirty="0" smtClean="0"/>
              <a:t>A</a:t>
            </a:r>
            <a:endParaRPr lang="fr-FR" sz="3200" b="1" dirty="0"/>
          </a:p>
        </p:txBody>
      </p:sp>
      <p:sp>
        <p:nvSpPr>
          <p:cNvPr id="19" name="ZoneTexte 18"/>
          <p:cNvSpPr txBox="1"/>
          <p:nvPr/>
        </p:nvSpPr>
        <p:spPr>
          <a:xfrm>
            <a:off x="1619672" y="5013176"/>
            <a:ext cx="432048" cy="584775"/>
          </a:xfrm>
          <a:prstGeom prst="rect">
            <a:avLst/>
          </a:prstGeom>
          <a:solidFill>
            <a:schemeClr val="bg1"/>
          </a:solidFill>
        </p:spPr>
        <p:txBody>
          <a:bodyPr wrap="square" rtlCol="0">
            <a:spAutoFit/>
          </a:bodyPr>
          <a:lstStyle/>
          <a:p>
            <a:r>
              <a:rPr lang="fr-FR" sz="3200" b="1" dirty="0" smtClean="0"/>
              <a:t>B</a:t>
            </a:r>
            <a:endParaRPr lang="fr-FR" sz="3200" b="1" dirty="0"/>
          </a:p>
        </p:txBody>
      </p:sp>
      <p:sp>
        <p:nvSpPr>
          <p:cNvPr id="20" name="ZoneTexte 19"/>
          <p:cNvSpPr txBox="1"/>
          <p:nvPr/>
        </p:nvSpPr>
        <p:spPr>
          <a:xfrm>
            <a:off x="827584" y="1628800"/>
            <a:ext cx="432048" cy="584775"/>
          </a:xfrm>
          <a:prstGeom prst="rect">
            <a:avLst/>
          </a:prstGeom>
          <a:solidFill>
            <a:schemeClr val="bg1"/>
          </a:solidFill>
        </p:spPr>
        <p:txBody>
          <a:bodyPr wrap="square" rtlCol="0">
            <a:spAutoFit/>
          </a:bodyPr>
          <a:lstStyle/>
          <a:p>
            <a:r>
              <a:rPr lang="fr-FR" sz="3200" b="1" dirty="0" smtClean="0"/>
              <a:t>C</a:t>
            </a:r>
            <a:endParaRPr lang="fr-FR" sz="3200" b="1" dirty="0"/>
          </a:p>
        </p:txBody>
      </p:sp>
      <p:sp>
        <p:nvSpPr>
          <p:cNvPr id="21" name="ZoneTexte 20"/>
          <p:cNvSpPr txBox="1"/>
          <p:nvPr/>
        </p:nvSpPr>
        <p:spPr>
          <a:xfrm>
            <a:off x="2987824" y="2996952"/>
            <a:ext cx="432048" cy="584775"/>
          </a:xfrm>
          <a:prstGeom prst="rect">
            <a:avLst/>
          </a:prstGeom>
          <a:solidFill>
            <a:schemeClr val="bg1"/>
          </a:solidFill>
        </p:spPr>
        <p:txBody>
          <a:bodyPr wrap="square" rtlCol="0">
            <a:spAutoFit/>
          </a:bodyPr>
          <a:lstStyle/>
          <a:p>
            <a:r>
              <a:rPr lang="fr-FR" sz="3200" b="1" dirty="0" smtClean="0"/>
              <a:t>D</a:t>
            </a:r>
            <a:endParaRPr lang="fr-FR" sz="3200" b="1" dirty="0"/>
          </a:p>
        </p:txBody>
      </p:sp>
      <p:sp>
        <p:nvSpPr>
          <p:cNvPr id="22" name="ZoneTexte 21"/>
          <p:cNvSpPr txBox="1"/>
          <p:nvPr/>
        </p:nvSpPr>
        <p:spPr>
          <a:xfrm>
            <a:off x="1475656" y="1268760"/>
            <a:ext cx="1656184" cy="523220"/>
          </a:xfrm>
          <a:prstGeom prst="rect">
            <a:avLst/>
          </a:prstGeom>
          <a:noFill/>
        </p:spPr>
        <p:txBody>
          <a:bodyPr wrap="square" rtlCol="0">
            <a:spAutoFit/>
          </a:bodyPr>
          <a:lstStyle/>
          <a:p>
            <a:pPr algn="ctr"/>
            <a:r>
              <a:rPr lang="fr-FR" sz="2800" dirty="0" smtClean="0"/>
              <a:t>Où T</a:t>
            </a:r>
            <a:r>
              <a:rPr lang="fr-FR" sz="2800" baseline="-25000" dirty="0" smtClean="0"/>
              <a:t>1</a:t>
            </a:r>
            <a:r>
              <a:rPr lang="fr-FR" sz="2800" dirty="0" smtClean="0"/>
              <a:t> &gt; T</a:t>
            </a:r>
            <a:r>
              <a:rPr lang="fr-FR" sz="2800" baseline="-25000" dirty="0" smtClean="0"/>
              <a:t>2</a:t>
            </a:r>
            <a:endParaRPr lang="fr-FR" sz="2800" baseline="-25000" dirty="0"/>
          </a:p>
        </p:txBody>
      </p:sp>
      <p:sp>
        <p:nvSpPr>
          <p:cNvPr id="23" name="Rectangle 22"/>
          <p:cNvSpPr/>
          <p:nvPr/>
        </p:nvSpPr>
        <p:spPr>
          <a:xfrm>
            <a:off x="1619672" y="2276872"/>
            <a:ext cx="18002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1763688" y="5770736"/>
            <a:ext cx="180020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3428750" y="4293096"/>
            <a:ext cx="194421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692446" y="3861048"/>
            <a:ext cx="194421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4636472" y="4563712"/>
            <a:ext cx="2736304" cy="954107"/>
          </a:xfrm>
          <a:prstGeom prst="rect">
            <a:avLst/>
          </a:prstGeom>
          <a:noFill/>
        </p:spPr>
        <p:txBody>
          <a:bodyPr wrap="square" rtlCol="0">
            <a:spAutoFit/>
          </a:bodyPr>
          <a:lstStyle/>
          <a:p>
            <a:pPr algn="ctr"/>
            <a:r>
              <a:rPr lang="fr-FR" sz="2800" dirty="0" smtClean="0"/>
              <a:t>Cycle </a:t>
            </a:r>
            <a:r>
              <a:rPr lang="fr-FR" sz="2800" dirty="0" err="1" smtClean="0"/>
              <a:t>ditherme</a:t>
            </a:r>
            <a:r>
              <a:rPr lang="fr-FR" sz="2800" dirty="0" smtClean="0"/>
              <a:t> réversible = idéal</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2000"/>
                                        <p:tgtEl>
                                          <p:spTgt spid="307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0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2000"/>
                                        <p:tgtEl>
                                          <p:spTgt spid="23"/>
                                        </p:tgtEl>
                                      </p:cBhvr>
                                    </p:animEffect>
                                    <p:set>
                                      <p:cBhvr>
                                        <p:cTn id="28" dur="1" fill="hold">
                                          <p:stCondLst>
                                            <p:cond delay="1999"/>
                                          </p:stCondLst>
                                        </p:cTn>
                                        <p:tgtEl>
                                          <p:spTgt spid="2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2000"/>
                                        <p:tgtEl>
                                          <p:spTgt spid="24"/>
                                        </p:tgtEl>
                                      </p:cBhvr>
                                    </p:animEffect>
                                    <p:set>
                                      <p:cBhvr>
                                        <p:cTn id="31" dur="1" fill="hold">
                                          <p:stCondLst>
                                            <p:cond delay="1999"/>
                                          </p:stCondLst>
                                        </p:cTn>
                                        <p:tgtEl>
                                          <p:spTgt spid="2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2000"/>
                                        <p:tgtEl>
                                          <p:spTgt spid="26"/>
                                        </p:tgtEl>
                                      </p:cBhvr>
                                    </p:animEffect>
                                    <p:set>
                                      <p:cBhvr>
                                        <p:cTn id="36" dur="1" fill="hold">
                                          <p:stCondLst>
                                            <p:cond delay="1999"/>
                                          </p:stCondLst>
                                        </p:cTn>
                                        <p:tgtEl>
                                          <p:spTgt spid="26"/>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2000"/>
                                        <p:tgtEl>
                                          <p:spTgt spid="25"/>
                                        </p:tgtEl>
                                      </p:cBhvr>
                                    </p:animEffect>
                                    <p:set>
                                      <p:cBhvr>
                                        <p:cTn id="39" dur="1" fill="hold">
                                          <p:stCondLst>
                                            <p:cond delay="1999"/>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2" grpId="0"/>
      <p:bldP spid="23" grpId="0" animBg="1"/>
      <p:bldP spid="24" grpId="0" animBg="1"/>
      <p:bldP spid="25" grpId="0" animBg="1"/>
      <p:bldP spid="26"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l="13836" t="13781" r="45764" b="12392"/>
          <a:stretch>
            <a:fillRect/>
          </a:stretch>
        </p:blipFill>
        <p:spPr bwMode="auto">
          <a:xfrm>
            <a:off x="251520" y="835230"/>
            <a:ext cx="5256584" cy="5400600"/>
          </a:xfrm>
          <a:prstGeom prst="rect">
            <a:avLst/>
          </a:prstGeom>
          <a:noFill/>
          <a:ln w="9525">
            <a:noFill/>
            <a:miter lim="800000"/>
            <a:headEnd/>
            <a:tailEnd/>
          </a:ln>
        </p:spPr>
      </p:pic>
      <p:sp>
        <p:nvSpPr>
          <p:cNvPr id="7" name="ZoneTexte 6"/>
          <p:cNvSpPr txBox="1"/>
          <p:nvPr/>
        </p:nvSpPr>
        <p:spPr>
          <a:xfrm>
            <a:off x="2339752" y="2419406"/>
            <a:ext cx="648072" cy="523220"/>
          </a:xfrm>
          <a:prstGeom prst="rect">
            <a:avLst/>
          </a:prstGeom>
          <a:solidFill>
            <a:schemeClr val="bg1"/>
          </a:solidFill>
        </p:spPr>
        <p:txBody>
          <a:bodyPr wrap="square" rtlCol="0">
            <a:spAutoFit/>
          </a:bodyPr>
          <a:lstStyle/>
          <a:p>
            <a:pPr algn="ctr"/>
            <a:r>
              <a:rPr lang="fr-FR" sz="2800" dirty="0" smtClean="0"/>
              <a:t>T</a:t>
            </a:r>
            <a:r>
              <a:rPr lang="fr-FR" sz="2800" baseline="-25000" dirty="0" smtClean="0"/>
              <a:t>1</a:t>
            </a:r>
            <a:endParaRPr lang="fr-FR" sz="2800" baseline="-25000" dirty="0"/>
          </a:p>
        </p:txBody>
      </p:sp>
      <p:sp>
        <p:nvSpPr>
          <p:cNvPr id="11" name="ZoneTexte 10"/>
          <p:cNvSpPr txBox="1"/>
          <p:nvPr/>
        </p:nvSpPr>
        <p:spPr>
          <a:xfrm>
            <a:off x="2123728" y="4939686"/>
            <a:ext cx="648072" cy="523220"/>
          </a:xfrm>
          <a:prstGeom prst="rect">
            <a:avLst/>
          </a:prstGeom>
          <a:solidFill>
            <a:schemeClr val="bg1"/>
          </a:solidFill>
        </p:spPr>
        <p:txBody>
          <a:bodyPr wrap="square" rtlCol="0">
            <a:spAutoFit/>
          </a:bodyPr>
          <a:lstStyle/>
          <a:p>
            <a:pPr algn="ctr"/>
            <a:r>
              <a:rPr lang="fr-FR" sz="2800" dirty="0" smtClean="0"/>
              <a:t>T</a:t>
            </a:r>
            <a:r>
              <a:rPr lang="fr-FR" sz="2800" baseline="-25000" dirty="0" smtClean="0"/>
              <a:t>2</a:t>
            </a:r>
            <a:endParaRPr lang="fr-FR" sz="2800" baseline="-25000" dirty="0"/>
          </a:p>
        </p:txBody>
      </p:sp>
      <p:sp>
        <p:nvSpPr>
          <p:cNvPr id="12" name="Rectangle 11"/>
          <p:cNvSpPr/>
          <p:nvPr/>
        </p:nvSpPr>
        <p:spPr>
          <a:xfrm>
            <a:off x="3779912" y="836712"/>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6"/>
          <p:cNvGrpSpPr/>
          <p:nvPr/>
        </p:nvGrpSpPr>
        <p:grpSpPr>
          <a:xfrm>
            <a:off x="2339752" y="3787558"/>
            <a:ext cx="648072" cy="1015663"/>
            <a:chOff x="2339752" y="4149080"/>
            <a:chExt cx="648072" cy="1015663"/>
          </a:xfrm>
        </p:grpSpPr>
        <p:sp>
          <p:nvSpPr>
            <p:cNvPr id="15" name="ZoneTexte 14"/>
            <p:cNvSpPr txBox="1"/>
            <p:nvPr/>
          </p:nvSpPr>
          <p:spPr>
            <a:xfrm>
              <a:off x="2483768" y="4149080"/>
              <a:ext cx="432048" cy="1015663"/>
            </a:xfrm>
            <a:prstGeom prst="rect">
              <a:avLst/>
            </a:prstGeom>
            <a:noFill/>
          </p:spPr>
          <p:txBody>
            <a:bodyPr wrap="square" rtlCol="0">
              <a:spAutoFit/>
            </a:bodyPr>
            <a:lstStyle/>
            <a:p>
              <a:r>
                <a:rPr lang="fr-FR" sz="6000" dirty="0" smtClean="0"/>
                <a:t>-</a:t>
              </a:r>
              <a:endParaRPr lang="fr-FR" sz="6000" dirty="0"/>
            </a:p>
          </p:txBody>
        </p:sp>
        <p:sp>
          <p:nvSpPr>
            <p:cNvPr id="16" name="Ellipse 15"/>
            <p:cNvSpPr/>
            <p:nvPr/>
          </p:nvSpPr>
          <p:spPr>
            <a:xfrm>
              <a:off x="2339752" y="4509120"/>
              <a:ext cx="648072"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16"/>
          <p:cNvSpPr txBox="1"/>
          <p:nvPr/>
        </p:nvSpPr>
        <p:spPr>
          <a:xfrm>
            <a:off x="4630992" y="5227718"/>
            <a:ext cx="432048" cy="584775"/>
          </a:xfrm>
          <a:prstGeom prst="rect">
            <a:avLst/>
          </a:prstGeom>
          <a:solidFill>
            <a:schemeClr val="bg1"/>
          </a:solidFill>
        </p:spPr>
        <p:txBody>
          <a:bodyPr wrap="square" rtlCol="0">
            <a:spAutoFit/>
          </a:bodyPr>
          <a:lstStyle/>
          <a:p>
            <a:r>
              <a:rPr lang="fr-FR" sz="3200" b="1" dirty="0" smtClean="0"/>
              <a:t>A</a:t>
            </a:r>
            <a:endParaRPr lang="fr-FR" sz="3200" b="1" dirty="0"/>
          </a:p>
        </p:txBody>
      </p:sp>
      <p:sp>
        <p:nvSpPr>
          <p:cNvPr id="18" name="ZoneTexte 17"/>
          <p:cNvSpPr txBox="1"/>
          <p:nvPr/>
        </p:nvSpPr>
        <p:spPr>
          <a:xfrm>
            <a:off x="1619672" y="4651654"/>
            <a:ext cx="432048" cy="584775"/>
          </a:xfrm>
          <a:prstGeom prst="rect">
            <a:avLst/>
          </a:prstGeom>
          <a:solidFill>
            <a:schemeClr val="bg1"/>
          </a:solidFill>
        </p:spPr>
        <p:txBody>
          <a:bodyPr wrap="square" rtlCol="0">
            <a:spAutoFit/>
          </a:bodyPr>
          <a:lstStyle/>
          <a:p>
            <a:r>
              <a:rPr lang="fr-FR" sz="3200" b="1" dirty="0" smtClean="0"/>
              <a:t>B</a:t>
            </a:r>
            <a:endParaRPr lang="fr-FR" sz="3200" b="1" dirty="0"/>
          </a:p>
        </p:txBody>
      </p:sp>
      <p:sp>
        <p:nvSpPr>
          <p:cNvPr id="19" name="ZoneTexte 18"/>
          <p:cNvSpPr txBox="1"/>
          <p:nvPr/>
        </p:nvSpPr>
        <p:spPr>
          <a:xfrm>
            <a:off x="755576" y="1339286"/>
            <a:ext cx="432048" cy="584775"/>
          </a:xfrm>
          <a:prstGeom prst="rect">
            <a:avLst/>
          </a:prstGeom>
          <a:solidFill>
            <a:schemeClr val="bg1"/>
          </a:solidFill>
        </p:spPr>
        <p:txBody>
          <a:bodyPr wrap="square" rtlCol="0">
            <a:spAutoFit/>
          </a:bodyPr>
          <a:lstStyle/>
          <a:p>
            <a:r>
              <a:rPr lang="fr-FR" sz="3200" b="1" dirty="0" smtClean="0"/>
              <a:t>C</a:t>
            </a:r>
            <a:endParaRPr lang="fr-FR" sz="3200" b="1" dirty="0"/>
          </a:p>
        </p:txBody>
      </p:sp>
      <p:sp>
        <p:nvSpPr>
          <p:cNvPr id="20" name="ZoneTexte 19"/>
          <p:cNvSpPr txBox="1"/>
          <p:nvPr/>
        </p:nvSpPr>
        <p:spPr>
          <a:xfrm>
            <a:off x="2987824" y="2779446"/>
            <a:ext cx="432048" cy="584775"/>
          </a:xfrm>
          <a:prstGeom prst="rect">
            <a:avLst/>
          </a:prstGeom>
          <a:solidFill>
            <a:schemeClr val="bg1"/>
          </a:solidFill>
        </p:spPr>
        <p:txBody>
          <a:bodyPr wrap="square" rtlCol="0">
            <a:spAutoFit/>
          </a:bodyPr>
          <a:lstStyle/>
          <a:p>
            <a:r>
              <a:rPr lang="fr-FR" sz="3200" b="1" dirty="0" smtClean="0"/>
              <a:t>D</a:t>
            </a:r>
            <a:endParaRPr lang="fr-FR" sz="3200" b="1" dirty="0"/>
          </a:p>
        </p:txBody>
      </p:sp>
      <p:graphicFrame>
        <p:nvGraphicFramePr>
          <p:cNvPr id="4098" name="Object 2"/>
          <p:cNvGraphicFramePr>
            <a:graphicFrameLocks noChangeAspect="1"/>
          </p:cNvGraphicFramePr>
          <p:nvPr/>
        </p:nvGraphicFramePr>
        <p:xfrm>
          <a:off x="3419872" y="1556792"/>
          <a:ext cx="2460295" cy="815950"/>
        </p:xfrm>
        <a:graphic>
          <a:graphicData uri="http://schemas.openxmlformats.org/presentationml/2006/ole">
            <p:oleObj spid="_x0000_s4098" name="Équation" r:id="rId4" imgW="660240" imgH="241200" progId="Equation.3">
              <p:embed/>
            </p:oleObj>
          </a:graphicData>
        </a:graphic>
      </p:graphicFrame>
      <p:graphicFrame>
        <p:nvGraphicFramePr>
          <p:cNvPr id="4099" name="Object 3"/>
          <p:cNvGraphicFramePr>
            <a:graphicFrameLocks noChangeAspect="1"/>
          </p:cNvGraphicFramePr>
          <p:nvPr/>
        </p:nvGraphicFramePr>
        <p:xfrm>
          <a:off x="6656388" y="1412875"/>
          <a:ext cx="2332037" cy="1108075"/>
        </p:xfrm>
        <a:graphic>
          <a:graphicData uri="http://schemas.openxmlformats.org/presentationml/2006/ole">
            <p:oleObj spid="_x0000_s4099" name="Équation" r:id="rId5" imgW="825480" imgH="431640" progId="Equation.3">
              <p:embed/>
            </p:oleObj>
          </a:graphicData>
        </a:graphic>
      </p:graphicFrame>
      <p:sp>
        <p:nvSpPr>
          <p:cNvPr id="22" name="ZoneTexte 21"/>
          <p:cNvSpPr txBox="1"/>
          <p:nvPr/>
        </p:nvSpPr>
        <p:spPr>
          <a:xfrm>
            <a:off x="1897071" y="1384241"/>
            <a:ext cx="648072" cy="584775"/>
          </a:xfrm>
          <a:prstGeom prst="rect">
            <a:avLst/>
          </a:prstGeom>
          <a:noFill/>
        </p:spPr>
        <p:txBody>
          <a:bodyPr wrap="square" rtlCol="0">
            <a:spAutoFit/>
          </a:bodyPr>
          <a:lstStyle/>
          <a:p>
            <a:pPr algn="ctr"/>
            <a:r>
              <a:rPr lang="fr-FR" sz="3200" dirty="0" smtClean="0"/>
              <a:t>Q</a:t>
            </a:r>
            <a:r>
              <a:rPr lang="fr-FR" sz="3200" baseline="-25000" dirty="0" smtClean="0"/>
              <a:t>1</a:t>
            </a:r>
            <a:endParaRPr lang="fr-FR" sz="3200" baseline="-25000" dirty="0"/>
          </a:p>
        </p:txBody>
      </p:sp>
      <p:sp>
        <p:nvSpPr>
          <p:cNvPr id="23" name="Flèche vers le bas 22"/>
          <p:cNvSpPr/>
          <p:nvPr/>
        </p:nvSpPr>
        <p:spPr>
          <a:xfrm>
            <a:off x="3779912" y="5519655"/>
            <a:ext cx="216024" cy="6480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4" name="ZoneTexte 23"/>
          <p:cNvSpPr txBox="1"/>
          <p:nvPr/>
        </p:nvSpPr>
        <p:spPr>
          <a:xfrm>
            <a:off x="3625263" y="6082663"/>
            <a:ext cx="648072" cy="584775"/>
          </a:xfrm>
          <a:prstGeom prst="rect">
            <a:avLst/>
          </a:prstGeom>
          <a:noFill/>
        </p:spPr>
        <p:txBody>
          <a:bodyPr wrap="square" rtlCol="0">
            <a:spAutoFit/>
          </a:bodyPr>
          <a:lstStyle/>
          <a:p>
            <a:pPr algn="ctr"/>
            <a:r>
              <a:rPr lang="fr-FR" sz="3200" dirty="0" smtClean="0"/>
              <a:t>Q</a:t>
            </a:r>
            <a:r>
              <a:rPr lang="fr-FR" sz="3200" baseline="-25000" dirty="0" smtClean="0"/>
              <a:t>2</a:t>
            </a:r>
            <a:endParaRPr lang="fr-FR" sz="3200" baseline="-25000" dirty="0"/>
          </a:p>
        </p:txBody>
      </p:sp>
      <p:graphicFrame>
        <p:nvGraphicFramePr>
          <p:cNvPr id="4101" name="Object 5"/>
          <p:cNvGraphicFramePr>
            <a:graphicFrameLocks noChangeAspect="1"/>
          </p:cNvGraphicFramePr>
          <p:nvPr/>
        </p:nvGraphicFramePr>
        <p:xfrm>
          <a:off x="6300192" y="5157192"/>
          <a:ext cx="2508250" cy="1460500"/>
        </p:xfrm>
        <a:graphic>
          <a:graphicData uri="http://schemas.openxmlformats.org/presentationml/2006/ole">
            <p:oleObj spid="_x0000_s4101" name="Équation" r:id="rId6" imgW="672840" imgH="431640" progId="Equation.3">
              <p:embed/>
            </p:oleObj>
          </a:graphicData>
        </a:graphic>
      </p:graphicFrame>
      <p:sp>
        <p:nvSpPr>
          <p:cNvPr id="27" name="Flèche vers le bas 26"/>
          <p:cNvSpPr/>
          <p:nvPr/>
        </p:nvSpPr>
        <p:spPr>
          <a:xfrm rot="16200000">
            <a:off x="6156176" y="1844824"/>
            <a:ext cx="144016"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vers le bas 27"/>
          <p:cNvSpPr/>
          <p:nvPr/>
        </p:nvSpPr>
        <p:spPr>
          <a:xfrm>
            <a:off x="7668344" y="2708920"/>
            <a:ext cx="144016"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1619672" y="2131374"/>
            <a:ext cx="172819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e bas 20"/>
          <p:cNvSpPr/>
          <p:nvPr/>
        </p:nvSpPr>
        <p:spPr>
          <a:xfrm>
            <a:off x="2051720" y="1915350"/>
            <a:ext cx="216024" cy="6480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1" name="Rectangle 30"/>
          <p:cNvSpPr/>
          <p:nvPr/>
        </p:nvSpPr>
        <p:spPr>
          <a:xfrm>
            <a:off x="3401029" y="3931574"/>
            <a:ext cx="201622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24"/>
          <p:cNvSpPr/>
          <p:nvPr/>
        </p:nvSpPr>
        <p:spPr>
          <a:xfrm rot="16200000">
            <a:off x="3563888" y="3571534"/>
            <a:ext cx="216024" cy="6480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6" name="ZoneTexte 25"/>
          <p:cNvSpPr txBox="1"/>
          <p:nvPr/>
        </p:nvSpPr>
        <p:spPr>
          <a:xfrm>
            <a:off x="4067944" y="3571534"/>
            <a:ext cx="576064" cy="584775"/>
          </a:xfrm>
          <a:prstGeom prst="rect">
            <a:avLst/>
          </a:prstGeom>
          <a:noFill/>
        </p:spPr>
        <p:txBody>
          <a:bodyPr wrap="square" rtlCol="0">
            <a:spAutoFit/>
          </a:bodyPr>
          <a:lstStyle/>
          <a:p>
            <a:r>
              <a:rPr lang="fr-FR" sz="3200" dirty="0" smtClean="0"/>
              <a:t>W</a:t>
            </a:r>
            <a:endParaRPr lang="fr-FR" sz="3200" baseline="-25000" dirty="0"/>
          </a:p>
        </p:txBody>
      </p:sp>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Théorème</a:t>
            </a:r>
            <a:r>
              <a:rPr kumimoji="0" lang="fr-FR" sz="4000" b="0" i="0" u="none" strike="noStrike" kern="1200" cap="none" spc="0" normalizeH="0" noProof="0" dirty="0" smtClean="0">
                <a:ln>
                  <a:noFill/>
                </a:ln>
                <a:solidFill>
                  <a:schemeClr val="tx1"/>
                </a:solidFill>
                <a:effectLst/>
                <a:uLnTx/>
                <a:uFillTx/>
                <a:latin typeface="+mj-lt"/>
                <a:ea typeface="+mj-ea"/>
                <a:cs typeface="+mj-cs"/>
              </a:rPr>
              <a:t> de CARNOT</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522) Egalité de CLAUSIUS-CARNOT</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4102" name="Object 6"/>
          <p:cNvGraphicFramePr>
            <a:graphicFrameLocks noChangeAspect="1"/>
          </p:cNvGraphicFramePr>
          <p:nvPr/>
        </p:nvGraphicFramePr>
        <p:xfrm>
          <a:off x="6230938" y="3500438"/>
          <a:ext cx="2649537" cy="1460500"/>
        </p:xfrm>
        <a:graphic>
          <a:graphicData uri="http://schemas.openxmlformats.org/presentationml/2006/ole">
            <p:oleObj spid="_x0000_s4102" name="Équation" r:id="rId7" imgW="711000" imgH="431640" progId="Equation.3">
              <p:embed/>
            </p:oleObj>
          </a:graphicData>
        </a:graphic>
      </p:graphicFrame>
      <p:sp>
        <p:nvSpPr>
          <p:cNvPr id="29" name="Accolade ouvrante 28"/>
          <p:cNvSpPr/>
          <p:nvPr/>
        </p:nvSpPr>
        <p:spPr>
          <a:xfrm>
            <a:off x="5580112" y="3284984"/>
            <a:ext cx="576064" cy="3384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0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20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20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0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Effect transition="in" filter="fade">
                                      <p:cBhvr>
                                        <p:cTn id="31" dur="2000"/>
                                        <p:tgtEl>
                                          <p:spTgt spid="409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99"/>
                                        </p:tgtEl>
                                        <p:attrNameLst>
                                          <p:attrName>style.visibility</p:attrName>
                                        </p:attrNameLst>
                                      </p:cBhvr>
                                      <p:to>
                                        <p:strVal val="visible"/>
                                      </p:to>
                                    </p:set>
                                    <p:animEffect transition="in" filter="fade">
                                      <p:cBhvr>
                                        <p:cTn id="36" dur="2000"/>
                                        <p:tgtEl>
                                          <p:spTgt spid="409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102"/>
                                        </p:tgtEl>
                                        <p:attrNameLst>
                                          <p:attrName>style.visibility</p:attrName>
                                        </p:attrNameLst>
                                      </p:cBhvr>
                                      <p:to>
                                        <p:strVal val="visible"/>
                                      </p:to>
                                    </p:set>
                                    <p:animEffect transition="in" filter="fade">
                                      <p:cBhvr>
                                        <p:cTn id="41" dur="2000"/>
                                        <p:tgtEl>
                                          <p:spTgt spid="410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01"/>
                                        </p:tgtEl>
                                        <p:attrNameLst>
                                          <p:attrName>style.visibility</p:attrName>
                                        </p:attrNameLst>
                                      </p:cBhvr>
                                      <p:to>
                                        <p:strVal val="visible"/>
                                      </p:to>
                                    </p:set>
                                    <p:animEffect transition="in" filter="fade">
                                      <p:cBhvr>
                                        <p:cTn id="46" dur="2000"/>
                                        <p:tgtEl>
                                          <p:spTgt spid="410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p:bldP spid="21" grpId="0" animBg="1"/>
      <p:bldP spid="25" grpId="0" animBg="1"/>
      <p:bldP spid="26" grpId="0"/>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l="13836" t="13781" r="45764" b="12392"/>
          <a:stretch>
            <a:fillRect/>
          </a:stretch>
        </p:blipFill>
        <p:spPr bwMode="auto">
          <a:xfrm>
            <a:off x="251520" y="835230"/>
            <a:ext cx="5256584" cy="5400600"/>
          </a:xfrm>
          <a:prstGeom prst="rect">
            <a:avLst/>
          </a:prstGeom>
          <a:noFill/>
          <a:ln w="9525">
            <a:noFill/>
            <a:miter lim="800000"/>
            <a:headEnd/>
            <a:tailEnd/>
          </a:ln>
        </p:spPr>
      </p:pic>
      <p:sp>
        <p:nvSpPr>
          <p:cNvPr id="7" name="ZoneTexte 6"/>
          <p:cNvSpPr txBox="1"/>
          <p:nvPr/>
        </p:nvSpPr>
        <p:spPr>
          <a:xfrm>
            <a:off x="2339752" y="2419406"/>
            <a:ext cx="648072" cy="523220"/>
          </a:xfrm>
          <a:prstGeom prst="rect">
            <a:avLst/>
          </a:prstGeom>
          <a:solidFill>
            <a:schemeClr val="bg1"/>
          </a:solidFill>
        </p:spPr>
        <p:txBody>
          <a:bodyPr wrap="square" rtlCol="0">
            <a:spAutoFit/>
          </a:bodyPr>
          <a:lstStyle/>
          <a:p>
            <a:pPr algn="ctr"/>
            <a:r>
              <a:rPr lang="fr-FR" sz="2800" dirty="0" smtClean="0"/>
              <a:t>T</a:t>
            </a:r>
            <a:r>
              <a:rPr lang="fr-FR" sz="2800" baseline="-25000" dirty="0" smtClean="0"/>
              <a:t>1</a:t>
            </a:r>
            <a:endParaRPr lang="fr-FR" sz="2800" baseline="-25000" dirty="0"/>
          </a:p>
        </p:txBody>
      </p:sp>
      <p:sp>
        <p:nvSpPr>
          <p:cNvPr id="11" name="ZoneTexte 10"/>
          <p:cNvSpPr txBox="1"/>
          <p:nvPr/>
        </p:nvSpPr>
        <p:spPr>
          <a:xfrm>
            <a:off x="2123728" y="4939686"/>
            <a:ext cx="648072" cy="523220"/>
          </a:xfrm>
          <a:prstGeom prst="rect">
            <a:avLst/>
          </a:prstGeom>
          <a:solidFill>
            <a:schemeClr val="bg1"/>
          </a:solidFill>
        </p:spPr>
        <p:txBody>
          <a:bodyPr wrap="square" rtlCol="0">
            <a:spAutoFit/>
          </a:bodyPr>
          <a:lstStyle/>
          <a:p>
            <a:pPr algn="ctr"/>
            <a:r>
              <a:rPr lang="fr-FR" sz="2800" dirty="0" smtClean="0"/>
              <a:t>T</a:t>
            </a:r>
            <a:r>
              <a:rPr lang="fr-FR" sz="2800" baseline="-25000" dirty="0" smtClean="0"/>
              <a:t>2</a:t>
            </a:r>
            <a:endParaRPr lang="fr-FR" sz="2800" baseline="-25000" dirty="0"/>
          </a:p>
        </p:txBody>
      </p:sp>
      <p:sp>
        <p:nvSpPr>
          <p:cNvPr id="12" name="Rectangle 11"/>
          <p:cNvSpPr/>
          <p:nvPr/>
        </p:nvSpPr>
        <p:spPr>
          <a:xfrm>
            <a:off x="3779912" y="836712"/>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6"/>
          <p:cNvGrpSpPr/>
          <p:nvPr/>
        </p:nvGrpSpPr>
        <p:grpSpPr>
          <a:xfrm>
            <a:off x="2339752" y="3787558"/>
            <a:ext cx="648072" cy="1015663"/>
            <a:chOff x="2339752" y="4149080"/>
            <a:chExt cx="648072" cy="1015663"/>
          </a:xfrm>
        </p:grpSpPr>
        <p:sp>
          <p:nvSpPr>
            <p:cNvPr id="15" name="ZoneTexte 14"/>
            <p:cNvSpPr txBox="1"/>
            <p:nvPr/>
          </p:nvSpPr>
          <p:spPr>
            <a:xfrm>
              <a:off x="2483768" y="4149080"/>
              <a:ext cx="432048" cy="1015663"/>
            </a:xfrm>
            <a:prstGeom prst="rect">
              <a:avLst/>
            </a:prstGeom>
            <a:noFill/>
          </p:spPr>
          <p:txBody>
            <a:bodyPr wrap="square" rtlCol="0">
              <a:spAutoFit/>
            </a:bodyPr>
            <a:lstStyle/>
            <a:p>
              <a:r>
                <a:rPr lang="fr-FR" sz="6000" dirty="0" smtClean="0"/>
                <a:t>-</a:t>
              </a:r>
              <a:endParaRPr lang="fr-FR" sz="6000" dirty="0"/>
            </a:p>
          </p:txBody>
        </p:sp>
        <p:sp>
          <p:nvSpPr>
            <p:cNvPr id="16" name="Ellipse 15"/>
            <p:cNvSpPr/>
            <p:nvPr/>
          </p:nvSpPr>
          <p:spPr>
            <a:xfrm>
              <a:off x="2339752" y="4509120"/>
              <a:ext cx="648072"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16"/>
          <p:cNvSpPr txBox="1"/>
          <p:nvPr/>
        </p:nvSpPr>
        <p:spPr>
          <a:xfrm>
            <a:off x="4630992" y="5227718"/>
            <a:ext cx="432048" cy="584775"/>
          </a:xfrm>
          <a:prstGeom prst="rect">
            <a:avLst/>
          </a:prstGeom>
          <a:solidFill>
            <a:schemeClr val="bg1"/>
          </a:solidFill>
        </p:spPr>
        <p:txBody>
          <a:bodyPr wrap="square" rtlCol="0">
            <a:spAutoFit/>
          </a:bodyPr>
          <a:lstStyle/>
          <a:p>
            <a:r>
              <a:rPr lang="fr-FR" sz="3200" b="1" dirty="0" smtClean="0"/>
              <a:t>A</a:t>
            </a:r>
            <a:endParaRPr lang="fr-FR" sz="3200" b="1" dirty="0"/>
          </a:p>
        </p:txBody>
      </p:sp>
      <p:sp>
        <p:nvSpPr>
          <p:cNvPr id="18" name="ZoneTexte 17"/>
          <p:cNvSpPr txBox="1"/>
          <p:nvPr/>
        </p:nvSpPr>
        <p:spPr>
          <a:xfrm>
            <a:off x="1619672" y="4651654"/>
            <a:ext cx="432048" cy="584775"/>
          </a:xfrm>
          <a:prstGeom prst="rect">
            <a:avLst/>
          </a:prstGeom>
          <a:solidFill>
            <a:schemeClr val="bg1"/>
          </a:solidFill>
        </p:spPr>
        <p:txBody>
          <a:bodyPr wrap="square" rtlCol="0">
            <a:spAutoFit/>
          </a:bodyPr>
          <a:lstStyle/>
          <a:p>
            <a:r>
              <a:rPr lang="fr-FR" sz="3200" b="1" dirty="0" smtClean="0"/>
              <a:t>B</a:t>
            </a:r>
            <a:endParaRPr lang="fr-FR" sz="3200" b="1" dirty="0"/>
          </a:p>
        </p:txBody>
      </p:sp>
      <p:sp>
        <p:nvSpPr>
          <p:cNvPr id="19" name="ZoneTexte 18"/>
          <p:cNvSpPr txBox="1"/>
          <p:nvPr/>
        </p:nvSpPr>
        <p:spPr>
          <a:xfrm>
            <a:off x="755576" y="1339286"/>
            <a:ext cx="432048" cy="584775"/>
          </a:xfrm>
          <a:prstGeom prst="rect">
            <a:avLst/>
          </a:prstGeom>
          <a:solidFill>
            <a:schemeClr val="bg1"/>
          </a:solidFill>
        </p:spPr>
        <p:txBody>
          <a:bodyPr wrap="square" rtlCol="0">
            <a:spAutoFit/>
          </a:bodyPr>
          <a:lstStyle/>
          <a:p>
            <a:r>
              <a:rPr lang="fr-FR" sz="3200" b="1" dirty="0" smtClean="0"/>
              <a:t>C</a:t>
            </a:r>
            <a:endParaRPr lang="fr-FR" sz="3200" b="1" dirty="0"/>
          </a:p>
        </p:txBody>
      </p:sp>
      <p:sp>
        <p:nvSpPr>
          <p:cNvPr id="20" name="ZoneTexte 19"/>
          <p:cNvSpPr txBox="1"/>
          <p:nvPr/>
        </p:nvSpPr>
        <p:spPr>
          <a:xfrm>
            <a:off x="2987824" y="2779446"/>
            <a:ext cx="432048" cy="584775"/>
          </a:xfrm>
          <a:prstGeom prst="rect">
            <a:avLst/>
          </a:prstGeom>
          <a:solidFill>
            <a:schemeClr val="bg1"/>
          </a:solidFill>
        </p:spPr>
        <p:txBody>
          <a:bodyPr wrap="square" rtlCol="0">
            <a:spAutoFit/>
          </a:bodyPr>
          <a:lstStyle/>
          <a:p>
            <a:r>
              <a:rPr lang="fr-FR" sz="3200" b="1" dirty="0" smtClean="0"/>
              <a:t>D</a:t>
            </a:r>
            <a:endParaRPr lang="fr-FR" sz="3200" b="1" dirty="0"/>
          </a:p>
        </p:txBody>
      </p:sp>
      <p:sp>
        <p:nvSpPr>
          <p:cNvPr id="22" name="ZoneTexte 21"/>
          <p:cNvSpPr txBox="1"/>
          <p:nvPr/>
        </p:nvSpPr>
        <p:spPr>
          <a:xfrm>
            <a:off x="1897071" y="1384241"/>
            <a:ext cx="648072" cy="584775"/>
          </a:xfrm>
          <a:prstGeom prst="rect">
            <a:avLst/>
          </a:prstGeom>
          <a:noFill/>
        </p:spPr>
        <p:txBody>
          <a:bodyPr wrap="square" rtlCol="0">
            <a:spAutoFit/>
          </a:bodyPr>
          <a:lstStyle/>
          <a:p>
            <a:pPr algn="ctr"/>
            <a:r>
              <a:rPr lang="fr-FR" sz="3200" dirty="0" smtClean="0"/>
              <a:t>Q</a:t>
            </a:r>
            <a:r>
              <a:rPr lang="fr-FR" sz="3200" baseline="-25000" dirty="0" smtClean="0"/>
              <a:t>1</a:t>
            </a:r>
            <a:endParaRPr lang="fr-FR" sz="3200" baseline="-25000" dirty="0"/>
          </a:p>
        </p:txBody>
      </p:sp>
      <p:sp>
        <p:nvSpPr>
          <p:cNvPr id="23" name="Flèche vers le bas 22"/>
          <p:cNvSpPr/>
          <p:nvPr/>
        </p:nvSpPr>
        <p:spPr>
          <a:xfrm>
            <a:off x="3779912" y="5519655"/>
            <a:ext cx="216024" cy="6480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4" name="ZoneTexte 23"/>
          <p:cNvSpPr txBox="1"/>
          <p:nvPr/>
        </p:nvSpPr>
        <p:spPr>
          <a:xfrm>
            <a:off x="3625263" y="6082663"/>
            <a:ext cx="648072" cy="584775"/>
          </a:xfrm>
          <a:prstGeom prst="rect">
            <a:avLst/>
          </a:prstGeom>
          <a:noFill/>
        </p:spPr>
        <p:txBody>
          <a:bodyPr wrap="square" rtlCol="0">
            <a:spAutoFit/>
          </a:bodyPr>
          <a:lstStyle/>
          <a:p>
            <a:pPr algn="ctr"/>
            <a:r>
              <a:rPr lang="fr-FR" sz="3200" dirty="0" smtClean="0"/>
              <a:t>Q</a:t>
            </a:r>
            <a:r>
              <a:rPr lang="fr-FR" sz="3200" baseline="-25000" dirty="0" smtClean="0"/>
              <a:t>2</a:t>
            </a:r>
            <a:endParaRPr lang="fr-FR" sz="3200" baseline="-25000" dirty="0"/>
          </a:p>
        </p:txBody>
      </p:sp>
      <p:sp>
        <p:nvSpPr>
          <p:cNvPr id="30" name="Rectangle 29"/>
          <p:cNvSpPr/>
          <p:nvPr/>
        </p:nvSpPr>
        <p:spPr>
          <a:xfrm>
            <a:off x="1619672" y="2131374"/>
            <a:ext cx="172819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e bas 20"/>
          <p:cNvSpPr/>
          <p:nvPr/>
        </p:nvSpPr>
        <p:spPr>
          <a:xfrm>
            <a:off x="2051720" y="1915350"/>
            <a:ext cx="216024" cy="6480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1" name="Rectangle 30"/>
          <p:cNvSpPr/>
          <p:nvPr/>
        </p:nvSpPr>
        <p:spPr>
          <a:xfrm>
            <a:off x="3401029" y="3931574"/>
            <a:ext cx="201622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e bas 24"/>
          <p:cNvSpPr/>
          <p:nvPr/>
        </p:nvSpPr>
        <p:spPr>
          <a:xfrm rot="16200000">
            <a:off x="3563888" y="3571534"/>
            <a:ext cx="216024" cy="6480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6" name="ZoneTexte 25"/>
          <p:cNvSpPr txBox="1"/>
          <p:nvPr/>
        </p:nvSpPr>
        <p:spPr>
          <a:xfrm>
            <a:off x="4067944" y="3571534"/>
            <a:ext cx="576064" cy="584775"/>
          </a:xfrm>
          <a:prstGeom prst="rect">
            <a:avLst/>
          </a:prstGeom>
          <a:noFill/>
        </p:spPr>
        <p:txBody>
          <a:bodyPr wrap="square" rtlCol="0">
            <a:spAutoFit/>
          </a:bodyPr>
          <a:lstStyle/>
          <a:p>
            <a:r>
              <a:rPr lang="fr-FR" sz="3200" dirty="0" smtClean="0"/>
              <a:t>W</a:t>
            </a:r>
            <a:endParaRPr lang="fr-FR" sz="3200" baseline="-25000" dirty="0"/>
          </a:p>
        </p:txBody>
      </p:sp>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Théorème</a:t>
            </a:r>
            <a:r>
              <a:rPr kumimoji="0" lang="fr-FR" sz="4000" b="0" i="0" u="none" strike="noStrike" kern="1200" cap="none" spc="0" normalizeH="0" noProof="0" dirty="0" smtClean="0">
                <a:ln>
                  <a:noFill/>
                </a:ln>
                <a:solidFill>
                  <a:schemeClr val="tx1"/>
                </a:solidFill>
                <a:effectLst/>
                <a:uLnTx/>
                <a:uFillTx/>
                <a:latin typeface="+mj-lt"/>
                <a:ea typeface="+mj-ea"/>
                <a:cs typeface="+mj-cs"/>
              </a:rPr>
              <a:t> de CARNOT</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522) Egalité de CLAUSIUS-CARNOT</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27654" name="Object 6"/>
          <p:cNvGraphicFramePr>
            <a:graphicFrameLocks noChangeAspect="1"/>
          </p:cNvGraphicFramePr>
          <p:nvPr/>
        </p:nvGraphicFramePr>
        <p:xfrm>
          <a:off x="5868144" y="2852936"/>
          <a:ext cx="3122612" cy="1460500"/>
        </p:xfrm>
        <a:graphic>
          <a:graphicData uri="http://schemas.openxmlformats.org/presentationml/2006/ole">
            <p:oleObj spid="_x0000_s27654" name="Équation" r:id="rId4" imgW="838080" imgH="431640" progId="Equation.3">
              <p:embed/>
            </p:oleObj>
          </a:graphicData>
        </a:graphic>
      </p:graphicFrame>
      <p:graphicFrame>
        <p:nvGraphicFramePr>
          <p:cNvPr id="27655" name="Object 7"/>
          <p:cNvGraphicFramePr>
            <a:graphicFrameLocks noChangeAspect="1"/>
          </p:cNvGraphicFramePr>
          <p:nvPr/>
        </p:nvGraphicFramePr>
        <p:xfrm>
          <a:off x="6327775" y="4868863"/>
          <a:ext cx="2392363" cy="1173162"/>
        </p:xfrm>
        <a:graphic>
          <a:graphicData uri="http://schemas.openxmlformats.org/presentationml/2006/ole">
            <p:oleObj spid="_x0000_s27655" name="Équation" r:id="rId5" imgW="799920" imgH="431640" progId="Equation.3">
              <p:embed/>
            </p:oleObj>
          </a:graphicData>
        </a:graphic>
      </p:graphicFrame>
      <p:graphicFrame>
        <p:nvGraphicFramePr>
          <p:cNvPr id="27656" name="Object 8"/>
          <p:cNvGraphicFramePr>
            <a:graphicFrameLocks noChangeAspect="1"/>
          </p:cNvGraphicFramePr>
          <p:nvPr/>
        </p:nvGraphicFramePr>
        <p:xfrm>
          <a:off x="6388100" y="1412875"/>
          <a:ext cx="1874838" cy="892175"/>
        </p:xfrm>
        <a:graphic>
          <a:graphicData uri="http://schemas.openxmlformats.org/presentationml/2006/ole">
            <p:oleObj spid="_x0000_s27656" name="Équation" r:id="rId6" imgW="825480" imgH="431640" progId="Equation.3">
              <p:embed/>
            </p:oleObj>
          </a:graphicData>
        </a:graphic>
      </p:graphicFrame>
      <p:sp>
        <p:nvSpPr>
          <p:cNvPr id="33" name="Accolade ouvrante 32"/>
          <p:cNvSpPr/>
          <p:nvPr/>
        </p:nvSpPr>
        <p:spPr>
          <a:xfrm>
            <a:off x="5580112" y="1268760"/>
            <a:ext cx="288032" cy="53285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4" name="ZoneTexte 33"/>
          <p:cNvSpPr txBox="1"/>
          <p:nvPr/>
        </p:nvSpPr>
        <p:spPr>
          <a:xfrm>
            <a:off x="2843808" y="1124744"/>
            <a:ext cx="2592288" cy="523220"/>
          </a:xfrm>
          <a:prstGeom prst="rect">
            <a:avLst/>
          </a:prstGeom>
          <a:noFill/>
        </p:spPr>
        <p:txBody>
          <a:bodyPr wrap="square" rtlCol="0">
            <a:spAutoFit/>
          </a:bodyPr>
          <a:lstStyle/>
          <a:p>
            <a:pPr algn="ctr"/>
            <a:r>
              <a:rPr lang="fr-FR" sz="2800" dirty="0" smtClean="0"/>
              <a:t>Synthèse</a:t>
            </a:r>
            <a:endParaRPr lang="fr-FR"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779912" y="836712"/>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Théorème</a:t>
            </a:r>
            <a:r>
              <a:rPr kumimoji="0" lang="fr-FR" sz="4000" b="0" i="0" u="none" strike="noStrike" kern="1200" cap="none" spc="0" normalizeH="0" noProof="0" dirty="0" smtClean="0">
                <a:ln>
                  <a:noFill/>
                </a:ln>
                <a:solidFill>
                  <a:schemeClr val="tx1"/>
                </a:solidFill>
                <a:effectLst/>
                <a:uLnTx/>
                <a:uFillTx/>
                <a:latin typeface="+mj-lt"/>
                <a:ea typeface="+mj-ea"/>
                <a:cs typeface="+mj-cs"/>
              </a:rPr>
              <a:t> de CARNOT</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523) Inégalité de CLAUSIUS-CARNOT </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25605" name="Object 5"/>
          <p:cNvGraphicFramePr>
            <a:graphicFrameLocks noChangeAspect="1"/>
          </p:cNvGraphicFramePr>
          <p:nvPr/>
        </p:nvGraphicFramePr>
        <p:xfrm>
          <a:off x="971600" y="1484784"/>
          <a:ext cx="2319526" cy="775271"/>
        </p:xfrm>
        <a:graphic>
          <a:graphicData uri="http://schemas.openxmlformats.org/presentationml/2006/ole">
            <p:oleObj spid="_x0000_s25605" name="Équation" r:id="rId3" imgW="622080" imgH="228600" progId="Equation.3">
              <p:embed/>
            </p:oleObj>
          </a:graphicData>
        </a:graphic>
      </p:graphicFrame>
      <p:graphicFrame>
        <p:nvGraphicFramePr>
          <p:cNvPr id="25610" name="Object 10"/>
          <p:cNvGraphicFramePr>
            <a:graphicFrameLocks noChangeAspect="1"/>
          </p:cNvGraphicFramePr>
          <p:nvPr/>
        </p:nvGraphicFramePr>
        <p:xfrm>
          <a:off x="2771800" y="2564904"/>
          <a:ext cx="3122612" cy="1460500"/>
        </p:xfrm>
        <a:graphic>
          <a:graphicData uri="http://schemas.openxmlformats.org/presentationml/2006/ole">
            <p:oleObj spid="_x0000_s25610" name="Équation" r:id="rId4" imgW="838080" imgH="431640" progId="Equation.3">
              <p:embed/>
            </p:oleObj>
          </a:graphicData>
        </a:graphic>
      </p:graphicFrame>
      <p:sp>
        <p:nvSpPr>
          <p:cNvPr id="7" name="Flèche droite 6"/>
          <p:cNvSpPr/>
          <p:nvPr/>
        </p:nvSpPr>
        <p:spPr>
          <a:xfrm>
            <a:off x="3779912" y="1700808"/>
            <a:ext cx="79208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4860032" y="1556792"/>
            <a:ext cx="3816424" cy="523220"/>
          </a:xfrm>
          <a:prstGeom prst="rect">
            <a:avLst/>
          </a:prstGeom>
          <a:noFill/>
        </p:spPr>
        <p:txBody>
          <a:bodyPr wrap="square" rtlCol="0">
            <a:spAutoFit/>
          </a:bodyPr>
          <a:lstStyle/>
          <a:p>
            <a:pPr algn="ctr"/>
            <a:r>
              <a:rPr lang="fr-FR" sz="2800" dirty="0" smtClean="0"/>
              <a:t>Pertes = irréversibilité</a:t>
            </a:r>
            <a:endParaRPr lang="fr-FR" sz="2800" dirty="0"/>
          </a:p>
        </p:txBody>
      </p:sp>
      <p:sp>
        <p:nvSpPr>
          <p:cNvPr id="11" name="Accolade fermante 10"/>
          <p:cNvSpPr/>
          <p:nvPr/>
        </p:nvSpPr>
        <p:spPr>
          <a:xfrm rot="5400000">
            <a:off x="3995936" y="2247462"/>
            <a:ext cx="504056" cy="396044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ZoneTexte 12"/>
          <p:cNvSpPr txBox="1"/>
          <p:nvPr/>
        </p:nvSpPr>
        <p:spPr>
          <a:xfrm>
            <a:off x="0" y="4535952"/>
            <a:ext cx="8964488" cy="1384995"/>
          </a:xfrm>
          <a:prstGeom prst="rect">
            <a:avLst/>
          </a:prstGeom>
          <a:noFill/>
        </p:spPr>
        <p:txBody>
          <a:bodyPr wrap="square" rtlCol="0">
            <a:spAutoFit/>
          </a:bodyPr>
          <a:lstStyle/>
          <a:p>
            <a:pPr algn="ctr"/>
            <a:r>
              <a:rPr lang="fr-FR" sz="2800" dirty="0" smtClean="0"/>
              <a:t>Un système qui échange de la chaleur entre une source chaude et une source froide ne pourra jamais restituer intégralement la chaleur qu’il a emprunté</a:t>
            </a:r>
            <a:endParaRPr lang="fr-FR" sz="2800" dirty="0"/>
          </a:p>
        </p:txBody>
      </p:sp>
      <p:sp>
        <p:nvSpPr>
          <p:cNvPr id="14" name="ZoneTexte 13"/>
          <p:cNvSpPr txBox="1"/>
          <p:nvPr/>
        </p:nvSpPr>
        <p:spPr>
          <a:xfrm>
            <a:off x="6084168" y="2780928"/>
            <a:ext cx="2520280" cy="954107"/>
          </a:xfrm>
          <a:prstGeom prst="rect">
            <a:avLst/>
          </a:prstGeom>
          <a:noFill/>
        </p:spPr>
        <p:txBody>
          <a:bodyPr wrap="square" rtlCol="0">
            <a:spAutoFit/>
          </a:bodyPr>
          <a:lstStyle/>
          <a:p>
            <a:pPr algn="ctr"/>
            <a:r>
              <a:rPr lang="fr-FR" sz="2800" dirty="0" smtClean="0"/>
              <a:t>Pour un processus réel</a:t>
            </a:r>
            <a:endParaRPr lang="fr-FR" sz="2800" dirty="0"/>
          </a:p>
        </p:txBody>
      </p:sp>
      <p:sp>
        <p:nvSpPr>
          <p:cNvPr id="15" name="ZoneTexte 14"/>
          <p:cNvSpPr txBox="1"/>
          <p:nvPr/>
        </p:nvSpPr>
        <p:spPr>
          <a:xfrm>
            <a:off x="1669092" y="6255950"/>
            <a:ext cx="5904656" cy="523220"/>
          </a:xfrm>
          <a:prstGeom prst="rect">
            <a:avLst/>
          </a:prstGeom>
          <a:noFill/>
        </p:spPr>
        <p:txBody>
          <a:bodyPr wrap="square" rtlCol="0">
            <a:spAutoFit/>
          </a:bodyPr>
          <a:lstStyle/>
          <a:p>
            <a:pPr algn="ctr"/>
            <a:r>
              <a:rPr lang="fr-FR" sz="2800" dirty="0" smtClean="0"/>
              <a:t>Dégradation  de l’énergie</a:t>
            </a:r>
            <a:endParaRPr lang="fr-FR" sz="2800" dirty="0"/>
          </a:p>
        </p:txBody>
      </p:sp>
      <p:sp>
        <p:nvSpPr>
          <p:cNvPr id="16" name="Flèche vers le bas 15"/>
          <p:cNvSpPr/>
          <p:nvPr/>
        </p:nvSpPr>
        <p:spPr>
          <a:xfrm>
            <a:off x="4283968" y="5949280"/>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fade">
                                      <p:cBhvr>
                                        <p:cTn id="7" dur="2000"/>
                                        <p:tgtEl>
                                          <p:spTgt spid="256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10"/>
                                        </p:tgtEl>
                                        <p:attrNameLst>
                                          <p:attrName>style.visibility</p:attrName>
                                        </p:attrNameLst>
                                      </p:cBhvr>
                                      <p:to>
                                        <p:strVal val="visible"/>
                                      </p:to>
                                    </p:set>
                                    <p:animEffect transition="in" filter="fade">
                                      <p:cBhvr>
                                        <p:cTn id="17" dur="2000"/>
                                        <p:tgtEl>
                                          <p:spTgt spid="256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779912" y="836712"/>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Théorème</a:t>
            </a:r>
            <a:r>
              <a:rPr kumimoji="0" lang="fr-FR" sz="4000" b="0" i="0" u="none" strike="noStrike" kern="1200" cap="none" spc="0" normalizeH="0" noProof="0" dirty="0" smtClean="0">
                <a:ln>
                  <a:noFill/>
                </a:ln>
                <a:solidFill>
                  <a:schemeClr val="tx1"/>
                </a:solidFill>
                <a:effectLst/>
                <a:uLnTx/>
                <a:uFillTx/>
                <a:latin typeface="+mj-lt"/>
                <a:ea typeface="+mj-ea"/>
                <a:cs typeface="+mj-cs"/>
              </a:rPr>
              <a:t> de CARNOT</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3" name="ZoneTexte 32"/>
          <p:cNvSpPr txBox="1"/>
          <p:nvPr/>
        </p:nvSpPr>
        <p:spPr>
          <a:xfrm>
            <a:off x="5508104" y="1628800"/>
            <a:ext cx="3600400" cy="523220"/>
          </a:xfrm>
          <a:prstGeom prst="rect">
            <a:avLst/>
          </a:prstGeom>
          <a:noFill/>
        </p:spPr>
        <p:txBody>
          <a:bodyPr wrap="square" rtlCol="0">
            <a:spAutoFit/>
          </a:bodyPr>
          <a:lstStyle/>
          <a:p>
            <a:r>
              <a:rPr lang="fr-FR" sz="2800" dirty="0" smtClean="0"/>
              <a:t>Processus réversible</a:t>
            </a:r>
            <a:endParaRPr lang="fr-FR" sz="2800" dirty="0"/>
          </a:p>
        </p:txBody>
      </p:sp>
      <p:sp>
        <p:nvSpPr>
          <p:cNvPr id="34" name="ZoneTexte 33"/>
          <p:cNvSpPr txBox="1"/>
          <p:nvPr/>
        </p:nvSpPr>
        <p:spPr>
          <a:xfrm>
            <a:off x="251520" y="1700808"/>
            <a:ext cx="3600400" cy="523220"/>
          </a:xfrm>
          <a:prstGeom prst="rect">
            <a:avLst/>
          </a:prstGeom>
          <a:noFill/>
        </p:spPr>
        <p:txBody>
          <a:bodyPr wrap="square" rtlCol="0">
            <a:spAutoFit/>
          </a:bodyPr>
          <a:lstStyle/>
          <a:p>
            <a:r>
              <a:rPr lang="fr-FR" sz="2800" dirty="0" smtClean="0"/>
              <a:t>Processus irréversible</a:t>
            </a:r>
            <a:endParaRPr lang="fr-FR" sz="2800" dirty="0"/>
          </a:p>
        </p:txBody>
      </p:sp>
      <p:graphicFrame>
        <p:nvGraphicFramePr>
          <p:cNvPr id="25605" name="Object 5"/>
          <p:cNvGraphicFramePr>
            <a:graphicFrameLocks noChangeAspect="1"/>
          </p:cNvGraphicFramePr>
          <p:nvPr/>
        </p:nvGraphicFramePr>
        <p:xfrm>
          <a:off x="3275856" y="2420888"/>
          <a:ext cx="2319526" cy="775271"/>
        </p:xfrm>
        <a:graphic>
          <a:graphicData uri="http://schemas.openxmlformats.org/presentationml/2006/ole">
            <p:oleObj spid="_x0000_s26626" name="Équation" r:id="rId3" imgW="622080" imgH="228600" progId="Equation.3">
              <p:embed/>
            </p:oleObj>
          </a:graphicData>
        </a:graphic>
      </p:graphicFrame>
      <p:graphicFrame>
        <p:nvGraphicFramePr>
          <p:cNvPr id="25607" name="Object 7"/>
          <p:cNvGraphicFramePr>
            <a:graphicFrameLocks noChangeAspect="1"/>
          </p:cNvGraphicFramePr>
          <p:nvPr/>
        </p:nvGraphicFramePr>
        <p:xfrm>
          <a:off x="5508104" y="3789040"/>
          <a:ext cx="3122612" cy="1460500"/>
        </p:xfrm>
        <a:graphic>
          <a:graphicData uri="http://schemas.openxmlformats.org/presentationml/2006/ole">
            <p:oleObj spid="_x0000_s26627" name="Équation" r:id="rId4" imgW="838080" imgH="431640" progId="Equation.3">
              <p:embed/>
            </p:oleObj>
          </a:graphicData>
        </a:graphic>
      </p:graphicFrame>
      <p:graphicFrame>
        <p:nvGraphicFramePr>
          <p:cNvPr id="25610" name="Object 10"/>
          <p:cNvGraphicFramePr>
            <a:graphicFrameLocks noChangeAspect="1"/>
          </p:cNvGraphicFramePr>
          <p:nvPr/>
        </p:nvGraphicFramePr>
        <p:xfrm>
          <a:off x="395536" y="3789040"/>
          <a:ext cx="3122612" cy="1460500"/>
        </p:xfrm>
        <a:graphic>
          <a:graphicData uri="http://schemas.openxmlformats.org/presentationml/2006/ole">
            <p:oleObj spid="_x0000_s26628" name="Équation" r:id="rId5" imgW="838080" imgH="431640" progId="Equation.3">
              <p:embed/>
            </p:oleObj>
          </a:graphicData>
        </a:graphic>
      </p:graphicFrame>
      <p:sp>
        <p:nvSpPr>
          <p:cNvPr id="10" name="ZoneTexte 9"/>
          <p:cNvSpPr txBox="1"/>
          <p:nvPr/>
        </p:nvSpPr>
        <p:spPr>
          <a:xfrm>
            <a:off x="3059832" y="980728"/>
            <a:ext cx="2592288" cy="584775"/>
          </a:xfrm>
          <a:prstGeom prst="rect">
            <a:avLst/>
          </a:prstGeom>
          <a:noFill/>
        </p:spPr>
        <p:txBody>
          <a:bodyPr wrap="square" rtlCol="0">
            <a:spAutoFit/>
          </a:bodyPr>
          <a:lstStyle/>
          <a:p>
            <a:pPr algn="ctr"/>
            <a:r>
              <a:rPr lang="fr-FR" sz="3200" dirty="0" smtClean="0"/>
              <a:t>Synthèse</a:t>
            </a:r>
            <a:endParaRPr lang="fr-FR" sz="3200" dirty="0"/>
          </a:p>
        </p:txBody>
      </p:sp>
      <p:sp>
        <p:nvSpPr>
          <p:cNvPr id="11" name="Accolade ouvrante 10"/>
          <p:cNvSpPr/>
          <p:nvPr/>
        </p:nvSpPr>
        <p:spPr>
          <a:xfrm rot="16200000">
            <a:off x="1763688" y="3861048"/>
            <a:ext cx="432048" cy="34563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ZoneTexte 12"/>
          <p:cNvSpPr txBox="1"/>
          <p:nvPr/>
        </p:nvSpPr>
        <p:spPr>
          <a:xfrm>
            <a:off x="539552" y="5949280"/>
            <a:ext cx="3096344" cy="523220"/>
          </a:xfrm>
          <a:prstGeom prst="rect">
            <a:avLst/>
          </a:prstGeom>
          <a:noFill/>
        </p:spPr>
        <p:txBody>
          <a:bodyPr wrap="square" rtlCol="0">
            <a:spAutoFit/>
          </a:bodyPr>
          <a:lstStyle/>
          <a:p>
            <a:pPr algn="ctr"/>
            <a:r>
              <a:rPr lang="fr-FR" sz="2800" dirty="0" smtClean="0"/>
              <a:t>Deuxième principe</a:t>
            </a:r>
            <a:endParaRPr lang="fr-FR" sz="2800" dirty="0"/>
          </a:p>
        </p:txBody>
      </p:sp>
      <p:cxnSp>
        <p:nvCxnSpPr>
          <p:cNvPr id="15" name="Connecteur droit 14"/>
          <p:cNvCxnSpPr/>
          <p:nvPr/>
        </p:nvCxnSpPr>
        <p:spPr>
          <a:xfrm>
            <a:off x="4499992" y="3356992"/>
            <a:ext cx="0" cy="328498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flipH="1" flipV="1">
            <a:off x="7236296" y="5517232"/>
            <a:ext cx="360040" cy="9361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C:\Users\dsarmeo\AppData\Local\Microsoft\Windows\Temporary Internet Files\Content.IE5\0CTJ6EZ4\MC900383624[1].wmf"/>
          <p:cNvPicPr>
            <a:picLocks noChangeAspect="1" noChangeArrowheads="1"/>
          </p:cNvPicPr>
          <p:nvPr/>
        </p:nvPicPr>
        <p:blipFill>
          <a:blip r:embed="rId3" cstate="print"/>
          <a:srcRect/>
          <a:stretch>
            <a:fillRect/>
          </a:stretch>
        </p:blipFill>
        <p:spPr bwMode="auto">
          <a:xfrm>
            <a:off x="4860032" y="4581128"/>
            <a:ext cx="1722255" cy="1862696"/>
          </a:xfrm>
          <a:prstGeom prst="rect">
            <a:avLst/>
          </a:prstGeom>
          <a:noFill/>
        </p:spPr>
      </p:pic>
      <p:cxnSp>
        <p:nvCxnSpPr>
          <p:cNvPr id="21" name="Connecteur droit 20"/>
          <p:cNvCxnSpPr/>
          <p:nvPr/>
        </p:nvCxnSpPr>
        <p:spPr>
          <a:xfrm>
            <a:off x="4427984" y="4456276"/>
            <a:ext cx="36004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H="1">
            <a:off x="4427984" y="4888324"/>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H="1">
            <a:off x="4499992" y="5104348"/>
            <a:ext cx="288032"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52</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Théorème</a:t>
            </a:r>
            <a:r>
              <a:rPr kumimoji="0" lang="fr-FR" sz="4000" b="0" i="0" u="none" strike="noStrike" kern="1200" cap="none" spc="0" normalizeH="0" noProof="0" dirty="0" smtClean="0">
                <a:ln>
                  <a:noFill/>
                </a:ln>
                <a:solidFill>
                  <a:schemeClr val="tx1"/>
                </a:solidFill>
                <a:effectLst/>
                <a:uLnTx/>
                <a:uFillTx/>
                <a:latin typeface="+mj-lt"/>
                <a:ea typeface="+mj-ea"/>
                <a:cs typeface="+mj-cs"/>
              </a:rPr>
              <a:t> de CARNOT</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7" name="ZoneTexte 16"/>
          <p:cNvSpPr txBox="1"/>
          <p:nvPr/>
        </p:nvSpPr>
        <p:spPr>
          <a:xfrm>
            <a:off x="3059832" y="980728"/>
            <a:ext cx="2592288" cy="584775"/>
          </a:xfrm>
          <a:prstGeom prst="rect">
            <a:avLst/>
          </a:prstGeom>
          <a:noFill/>
        </p:spPr>
        <p:txBody>
          <a:bodyPr wrap="square" rtlCol="0">
            <a:spAutoFit/>
          </a:bodyPr>
          <a:lstStyle/>
          <a:p>
            <a:pPr algn="ctr"/>
            <a:r>
              <a:rPr lang="fr-FR" sz="3200" dirty="0" smtClean="0"/>
              <a:t>Synthèse</a:t>
            </a:r>
            <a:endParaRPr lang="fr-FR" sz="3200" dirty="0"/>
          </a:p>
        </p:txBody>
      </p:sp>
      <p:pic>
        <p:nvPicPr>
          <p:cNvPr id="18" name="Picture 2"/>
          <p:cNvPicPr>
            <a:picLocks noChangeAspect="1" noChangeArrowheads="1"/>
          </p:cNvPicPr>
          <p:nvPr/>
        </p:nvPicPr>
        <p:blipFill>
          <a:blip r:embed="rId4" cstate="print"/>
          <a:srcRect l="13836" t="13781" r="45764" b="12392"/>
          <a:stretch>
            <a:fillRect/>
          </a:stretch>
        </p:blipFill>
        <p:spPr bwMode="auto">
          <a:xfrm>
            <a:off x="395536" y="2852936"/>
            <a:ext cx="3528392" cy="3625060"/>
          </a:xfrm>
          <a:prstGeom prst="rect">
            <a:avLst/>
          </a:prstGeom>
          <a:noFill/>
          <a:ln w="9525">
            <a:noFill/>
            <a:miter lim="800000"/>
            <a:headEnd/>
            <a:tailEnd/>
          </a:ln>
        </p:spPr>
      </p:pic>
      <p:sp>
        <p:nvSpPr>
          <p:cNvPr id="19" name="Rectangle 18"/>
          <p:cNvSpPr/>
          <p:nvPr/>
        </p:nvSpPr>
        <p:spPr>
          <a:xfrm>
            <a:off x="2987824" y="2780928"/>
            <a:ext cx="100811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3203848" y="2132856"/>
            <a:ext cx="3240360" cy="523220"/>
          </a:xfrm>
          <a:prstGeom prst="rect">
            <a:avLst/>
          </a:prstGeom>
          <a:noFill/>
        </p:spPr>
        <p:txBody>
          <a:bodyPr wrap="square" rtlCol="0">
            <a:spAutoFit/>
          </a:bodyPr>
          <a:lstStyle/>
          <a:p>
            <a:pPr algn="ctr"/>
            <a:r>
              <a:rPr lang="fr-FR" sz="2800" dirty="0" smtClean="0"/>
              <a:t>Isotherme = lente</a:t>
            </a:r>
            <a:endParaRPr lang="fr-FR" sz="2800" dirty="0"/>
          </a:p>
        </p:txBody>
      </p:sp>
      <p:grpSp>
        <p:nvGrpSpPr>
          <p:cNvPr id="2" name="Groupe 15"/>
          <p:cNvGrpSpPr/>
          <p:nvPr/>
        </p:nvGrpSpPr>
        <p:grpSpPr>
          <a:xfrm>
            <a:off x="1691680" y="1628800"/>
            <a:ext cx="1872208" cy="1944216"/>
            <a:chOff x="6516216" y="3284984"/>
            <a:chExt cx="2232248" cy="2088232"/>
          </a:xfrm>
        </p:grpSpPr>
        <p:pic>
          <p:nvPicPr>
            <p:cNvPr id="12" name="Picture 6" descr="C:\Users\dsarmeo\AppData\Local\Microsoft\Windows\Temporary Internet Files\Content.IE5\K3W60Y72\MC900286946[1].wmf"/>
            <p:cNvPicPr>
              <a:picLocks noChangeAspect="1" noChangeArrowheads="1"/>
            </p:cNvPicPr>
            <p:nvPr/>
          </p:nvPicPr>
          <p:blipFill>
            <a:blip r:embed="rId5" cstate="print"/>
            <a:srcRect/>
            <a:stretch>
              <a:fillRect/>
            </a:stretch>
          </p:blipFill>
          <p:spPr bwMode="auto">
            <a:xfrm>
              <a:off x="6516216" y="3284984"/>
              <a:ext cx="2037869" cy="2023776"/>
            </a:xfrm>
            <a:prstGeom prst="rect">
              <a:avLst/>
            </a:prstGeom>
            <a:noFill/>
          </p:spPr>
        </p:pic>
        <p:sp>
          <p:nvSpPr>
            <p:cNvPr id="15" name="Ellipse 14"/>
            <p:cNvSpPr/>
            <p:nvPr/>
          </p:nvSpPr>
          <p:spPr>
            <a:xfrm>
              <a:off x="6876256" y="4365104"/>
              <a:ext cx="1872208"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ZoneTexte 13"/>
          <p:cNvSpPr txBox="1"/>
          <p:nvPr/>
        </p:nvSpPr>
        <p:spPr>
          <a:xfrm>
            <a:off x="2843808" y="3933056"/>
            <a:ext cx="3672408" cy="523220"/>
          </a:xfrm>
          <a:prstGeom prst="rect">
            <a:avLst/>
          </a:prstGeom>
          <a:noFill/>
        </p:spPr>
        <p:txBody>
          <a:bodyPr wrap="square" rtlCol="0">
            <a:spAutoFit/>
          </a:bodyPr>
          <a:lstStyle/>
          <a:p>
            <a:pPr algn="ctr"/>
            <a:r>
              <a:rPr lang="fr-FR" sz="2800" dirty="0" smtClean="0"/>
              <a:t>Adiabatique = rapide</a:t>
            </a:r>
            <a:endParaRPr lang="fr-FR" sz="2800" dirty="0"/>
          </a:p>
        </p:txBody>
      </p:sp>
      <p:sp>
        <p:nvSpPr>
          <p:cNvPr id="20" name="Accolade fermante 19"/>
          <p:cNvSpPr/>
          <p:nvPr/>
        </p:nvSpPr>
        <p:spPr>
          <a:xfrm>
            <a:off x="6516216" y="1844824"/>
            <a:ext cx="504056" cy="4608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ZoneTexte 21"/>
          <p:cNvSpPr txBox="1"/>
          <p:nvPr/>
        </p:nvSpPr>
        <p:spPr>
          <a:xfrm>
            <a:off x="6876256" y="2708920"/>
            <a:ext cx="2267744" cy="3108543"/>
          </a:xfrm>
          <a:prstGeom prst="rect">
            <a:avLst/>
          </a:prstGeom>
          <a:noFill/>
        </p:spPr>
        <p:txBody>
          <a:bodyPr wrap="square" rtlCol="0">
            <a:spAutoFit/>
          </a:bodyPr>
          <a:lstStyle/>
          <a:p>
            <a:pPr algn="ctr"/>
            <a:r>
              <a:rPr lang="fr-FR" sz="2800" dirty="0" smtClean="0"/>
              <a:t>Cycle de CARNOT irréalisable pratiquement</a:t>
            </a:r>
          </a:p>
          <a:p>
            <a:pPr algn="ctr"/>
            <a:r>
              <a:rPr lang="fr-FR" sz="2800" dirty="0" smtClean="0">
                <a:sym typeface="Symbol"/>
              </a:rPr>
              <a:t></a:t>
            </a:r>
            <a:endParaRPr lang="fr-FR" sz="2800" dirty="0" smtClean="0"/>
          </a:p>
          <a:p>
            <a:pPr algn="ctr"/>
            <a:r>
              <a:rPr lang="fr-FR" sz="2800" dirty="0" smtClean="0"/>
              <a:t> </a:t>
            </a:r>
            <a:r>
              <a:rPr lang="fr-FR" sz="2800" dirty="0" smtClean="0">
                <a:solidFill>
                  <a:srgbClr val="FF0000"/>
                </a:solidFill>
                <a:sym typeface="Symbol"/>
              </a:rPr>
              <a:t> max théorique</a:t>
            </a:r>
            <a:r>
              <a:rPr lang="fr-FR" sz="2800" dirty="0" smtClean="0">
                <a:solidFill>
                  <a:srgbClr val="FF0000"/>
                </a:solidFill>
              </a:rPr>
              <a:t> </a:t>
            </a:r>
            <a:endParaRPr lang="fr-FR"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531) Différents types de machines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26" name="Rectangle 25"/>
          <p:cNvSpPr/>
          <p:nvPr/>
        </p:nvSpPr>
        <p:spPr>
          <a:xfrm flipV="1">
            <a:off x="4384958" y="4348286"/>
            <a:ext cx="324620" cy="12765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rot="16200000">
            <a:off x="5398451" y="3226893"/>
            <a:ext cx="335938" cy="12335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40"/>
          <p:cNvGrpSpPr/>
          <p:nvPr/>
        </p:nvGrpSpPr>
        <p:grpSpPr>
          <a:xfrm>
            <a:off x="3781693" y="1412776"/>
            <a:ext cx="1558176" cy="2082816"/>
            <a:chOff x="2267744" y="2564904"/>
            <a:chExt cx="1728192" cy="2232248"/>
          </a:xfrm>
        </p:grpSpPr>
        <p:sp>
          <p:nvSpPr>
            <p:cNvPr id="31" name="Rectangle 30"/>
            <p:cNvSpPr/>
            <p:nvPr/>
          </p:nvSpPr>
          <p:spPr>
            <a:xfrm>
              <a:off x="2267744" y="2564904"/>
              <a:ext cx="1728192"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2938808" y="3429000"/>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9" name="Ellipse 28"/>
          <p:cNvSpPr/>
          <p:nvPr/>
        </p:nvSpPr>
        <p:spPr>
          <a:xfrm>
            <a:off x="3987172" y="3294029"/>
            <a:ext cx="1103586" cy="11421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flipV="1">
            <a:off x="3779912" y="5624851"/>
            <a:ext cx="1558176" cy="8062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3923928" y="1557550"/>
            <a:ext cx="1296144" cy="523220"/>
          </a:xfrm>
          <a:prstGeom prst="rect">
            <a:avLst/>
          </a:prstGeom>
          <a:noFill/>
        </p:spPr>
        <p:txBody>
          <a:bodyPr wrap="square" rtlCol="0">
            <a:spAutoFit/>
          </a:bodyPr>
          <a:lstStyle/>
          <a:p>
            <a:pPr algn="ctr"/>
            <a:r>
              <a:rPr lang="fr-FR" sz="2800" dirty="0" smtClean="0"/>
              <a:t>T</a:t>
            </a:r>
            <a:r>
              <a:rPr lang="fr-FR" sz="2800" baseline="-25000" dirty="0" smtClean="0"/>
              <a:t>1 </a:t>
            </a:r>
            <a:r>
              <a:rPr lang="fr-FR" sz="2800" dirty="0" smtClean="0"/>
              <a:t>(SC)</a:t>
            </a:r>
            <a:endParaRPr lang="fr-FR" sz="2800" dirty="0"/>
          </a:p>
        </p:txBody>
      </p:sp>
      <p:sp>
        <p:nvSpPr>
          <p:cNvPr id="16" name="ZoneTexte 15"/>
          <p:cNvSpPr txBox="1"/>
          <p:nvPr/>
        </p:nvSpPr>
        <p:spPr>
          <a:xfrm>
            <a:off x="3923928" y="5805264"/>
            <a:ext cx="1296144" cy="523220"/>
          </a:xfrm>
          <a:prstGeom prst="rect">
            <a:avLst/>
          </a:prstGeom>
          <a:noFill/>
        </p:spPr>
        <p:txBody>
          <a:bodyPr wrap="square" rtlCol="0">
            <a:spAutoFit/>
          </a:bodyPr>
          <a:lstStyle/>
          <a:p>
            <a:pPr algn="ctr"/>
            <a:r>
              <a:rPr lang="fr-FR" sz="2800" dirty="0" smtClean="0"/>
              <a:t>T</a:t>
            </a:r>
            <a:r>
              <a:rPr lang="fr-FR" sz="2800" baseline="-25000" dirty="0" smtClean="0"/>
              <a:t>2 </a:t>
            </a:r>
            <a:r>
              <a:rPr lang="fr-FR" sz="2800" dirty="0" smtClean="0"/>
              <a:t>(SF)</a:t>
            </a:r>
            <a:endParaRPr lang="fr-FR" sz="2800" dirty="0"/>
          </a:p>
        </p:txBody>
      </p:sp>
      <p:sp>
        <p:nvSpPr>
          <p:cNvPr id="17" name="ZoneTexte 16"/>
          <p:cNvSpPr txBox="1"/>
          <p:nvPr/>
        </p:nvSpPr>
        <p:spPr>
          <a:xfrm>
            <a:off x="6156176" y="3573016"/>
            <a:ext cx="1296144" cy="523220"/>
          </a:xfrm>
          <a:prstGeom prst="rect">
            <a:avLst/>
          </a:prstGeom>
          <a:noFill/>
        </p:spPr>
        <p:txBody>
          <a:bodyPr wrap="square" rtlCol="0">
            <a:spAutoFit/>
          </a:bodyPr>
          <a:lstStyle/>
          <a:p>
            <a:pPr algn="ctr"/>
            <a:r>
              <a:rPr lang="fr-FR" sz="2800" dirty="0" smtClean="0"/>
              <a:t>W</a:t>
            </a:r>
            <a:endParaRPr lang="fr-FR" sz="2800" baseline="-25000" dirty="0"/>
          </a:p>
        </p:txBody>
      </p:sp>
      <p:cxnSp>
        <p:nvCxnSpPr>
          <p:cNvPr id="18" name="Connecteur droit avec flèche 17"/>
          <p:cNvCxnSpPr/>
          <p:nvPr/>
        </p:nvCxnSpPr>
        <p:spPr>
          <a:xfrm>
            <a:off x="4631375" y="2420888"/>
            <a:ext cx="0"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4607625" y="4653136"/>
            <a:ext cx="0"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16200000">
            <a:off x="5615737" y="3489133"/>
            <a:ext cx="0" cy="576064"/>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932040" y="2420888"/>
            <a:ext cx="1008112" cy="523220"/>
          </a:xfrm>
          <a:prstGeom prst="rect">
            <a:avLst/>
          </a:prstGeom>
          <a:noFill/>
        </p:spPr>
        <p:txBody>
          <a:bodyPr wrap="square" rtlCol="0">
            <a:spAutoFit/>
          </a:bodyPr>
          <a:lstStyle/>
          <a:p>
            <a:pPr algn="ctr"/>
            <a:r>
              <a:rPr lang="fr-FR" sz="2800" dirty="0" smtClean="0"/>
              <a:t>Q</a:t>
            </a:r>
            <a:r>
              <a:rPr lang="fr-FR" sz="2800" baseline="-25000" dirty="0" smtClean="0"/>
              <a:t>1</a:t>
            </a:r>
            <a:endParaRPr lang="fr-FR" sz="2800" baseline="-25000" dirty="0"/>
          </a:p>
        </p:txBody>
      </p:sp>
      <p:sp>
        <p:nvSpPr>
          <p:cNvPr id="22" name="ZoneTexte 21"/>
          <p:cNvSpPr txBox="1"/>
          <p:nvPr/>
        </p:nvSpPr>
        <p:spPr>
          <a:xfrm>
            <a:off x="5004048" y="4581128"/>
            <a:ext cx="1008112" cy="523220"/>
          </a:xfrm>
          <a:prstGeom prst="rect">
            <a:avLst/>
          </a:prstGeom>
          <a:noFill/>
        </p:spPr>
        <p:txBody>
          <a:bodyPr wrap="square" rtlCol="0">
            <a:spAutoFit/>
          </a:bodyPr>
          <a:lstStyle/>
          <a:p>
            <a:pPr algn="ctr"/>
            <a:r>
              <a:rPr lang="fr-FR" sz="2800" dirty="0" smtClean="0"/>
              <a:t>Q</a:t>
            </a:r>
            <a:r>
              <a:rPr lang="fr-FR" sz="2800" baseline="-25000" dirty="0" smtClean="0"/>
              <a:t>2</a:t>
            </a:r>
            <a:endParaRPr lang="fr-FR" sz="2800" baseline="-25000" dirty="0"/>
          </a:p>
        </p:txBody>
      </p:sp>
      <p:cxnSp>
        <p:nvCxnSpPr>
          <p:cNvPr id="23" name="Connecteur droit avec flèche 22"/>
          <p:cNvCxnSpPr/>
          <p:nvPr/>
        </p:nvCxnSpPr>
        <p:spPr>
          <a:xfrm flipV="1">
            <a:off x="4475484" y="2397138"/>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flipV="1">
            <a:off x="4485384" y="4581128"/>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rot="5400000" flipH="1">
            <a:off x="5590012" y="3629658"/>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0" y="1196752"/>
            <a:ext cx="3528392" cy="954107"/>
          </a:xfrm>
          <a:prstGeom prst="rect">
            <a:avLst/>
          </a:prstGeom>
          <a:noFill/>
        </p:spPr>
        <p:txBody>
          <a:bodyPr wrap="square" rtlCol="0">
            <a:spAutoFit/>
          </a:bodyPr>
          <a:lstStyle/>
          <a:p>
            <a:pPr algn="ctr"/>
            <a:r>
              <a:rPr lang="fr-FR" sz="2800" dirty="0" smtClean="0"/>
              <a:t>Représentation d’une machine thermique</a:t>
            </a:r>
            <a:endParaRPr lang="fr-FR" sz="2800" dirty="0"/>
          </a:p>
        </p:txBody>
      </p:sp>
      <p:grpSp>
        <p:nvGrpSpPr>
          <p:cNvPr id="38" name="Groupe 37"/>
          <p:cNvGrpSpPr/>
          <p:nvPr/>
        </p:nvGrpSpPr>
        <p:grpSpPr>
          <a:xfrm>
            <a:off x="5724128" y="2348880"/>
            <a:ext cx="504056" cy="576064"/>
            <a:chOff x="5724128" y="2348880"/>
            <a:chExt cx="504056" cy="576064"/>
          </a:xfrm>
        </p:grpSpPr>
        <p:cxnSp>
          <p:nvCxnSpPr>
            <p:cNvPr id="36" name="Connecteur droit avec flèche 35"/>
            <p:cNvCxnSpPr/>
            <p:nvPr/>
          </p:nvCxnSpPr>
          <p:spPr>
            <a:xfrm flipV="1">
              <a:off x="5724128" y="2348880"/>
              <a:ext cx="504056"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5724128" y="2636912"/>
              <a:ext cx="504056"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9" name="Groupe 38"/>
          <p:cNvGrpSpPr/>
          <p:nvPr/>
        </p:nvGrpSpPr>
        <p:grpSpPr>
          <a:xfrm>
            <a:off x="7092280" y="3573016"/>
            <a:ext cx="504056" cy="576064"/>
            <a:chOff x="5724128" y="2348880"/>
            <a:chExt cx="504056" cy="576064"/>
          </a:xfrm>
        </p:grpSpPr>
        <p:cxnSp>
          <p:nvCxnSpPr>
            <p:cNvPr id="40" name="Connecteur droit avec flèche 39"/>
            <p:cNvCxnSpPr/>
            <p:nvPr/>
          </p:nvCxnSpPr>
          <p:spPr>
            <a:xfrm flipV="1">
              <a:off x="5724128" y="2348880"/>
              <a:ext cx="504056"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a:off x="5724128" y="2636912"/>
              <a:ext cx="504056"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5868144" y="4653136"/>
            <a:ext cx="504056" cy="576064"/>
            <a:chOff x="5724128" y="2348880"/>
            <a:chExt cx="504056" cy="576064"/>
          </a:xfrm>
        </p:grpSpPr>
        <p:cxnSp>
          <p:nvCxnSpPr>
            <p:cNvPr id="43" name="Connecteur droit avec flèche 42"/>
            <p:cNvCxnSpPr/>
            <p:nvPr/>
          </p:nvCxnSpPr>
          <p:spPr>
            <a:xfrm flipV="1">
              <a:off x="5724128" y="2348880"/>
              <a:ext cx="504056"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a:off x="5724128" y="2636912"/>
              <a:ext cx="504056"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5" name="ZoneTexte 44"/>
          <p:cNvSpPr txBox="1"/>
          <p:nvPr/>
        </p:nvSpPr>
        <p:spPr>
          <a:xfrm>
            <a:off x="6372200" y="2060848"/>
            <a:ext cx="720080" cy="523220"/>
          </a:xfrm>
          <a:prstGeom prst="rect">
            <a:avLst/>
          </a:prstGeom>
          <a:noFill/>
        </p:spPr>
        <p:txBody>
          <a:bodyPr wrap="square" rtlCol="0">
            <a:spAutoFit/>
          </a:bodyPr>
          <a:lstStyle/>
          <a:p>
            <a:r>
              <a:rPr lang="fr-FR" sz="2800" dirty="0" smtClean="0">
                <a:solidFill>
                  <a:srgbClr val="FF0000"/>
                </a:solidFill>
              </a:rPr>
              <a:t>&gt; 0</a:t>
            </a:r>
            <a:endParaRPr lang="fr-FR" sz="2800" dirty="0">
              <a:solidFill>
                <a:srgbClr val="FF0000"/>
              </a:solidFill>
            </a:endParaRPr>
          </a:p>
        </p:txBody>
      </p:sp>
      <p:sp>
        <p:nvSpPr>
          <p:cNvPr id="46" name="ZoneTexte 45"/>
          <p:cNvSpPr txBox="1"/>
          <p:nvPr/>
        </p:nvSpPr>
        <p:spPr>
          <a:xfrm>
            <a:off x="6381144" y="2564904"/>
            <a:ext cx="720080" cy="523220"/>
          </a:xfrm>
          <a:prstGeom prst="rect">
            <a:avLst/>
          </a:prstGeom>
          <a:noFill/>
        </p:spPr>
        <p:txBody>
          <a:bodyPr wrap="square" rtlCol="0">
            <a:spAutoFit/>
          </a:bodyPr>
          <a:lstStyle/>
          <a:p>
            <a:r>
              <a:rPr lang="fr-FR" sz="2800" dirty="0" smtClean="0"/>
              <a:t>&lt; 0</a:t>
            </a:r>
            <a:endParaRPr lang="fr-FR" sz="2800" dirty="0"/>
          </a:p>
        </p:txBody>
      </p:sp>
      <p:sp>
        <p:nvSpPr>
          <p:cNvPr id="47" name="ZoneTexte 46"/>
          <p:cNvSpPr txBox="1"/>
          <p:nvPr/>
        </p:nvSpPr>
        <p:spPr>
          <a:xfrm>
            <a:off x="7731408" y="3337828"/>
            <a:ext cx="720080" cy="523220"/>
          </a:xfrm>
          <a:prstGeom prst="rect">
            <a:avLst/>
          </a:prstGeom>
          <a:noFill/>
        </p:spPr>
        <p:txBody>
          <a:bodyPr wrap="square" rtlCol="0">
            <a:spAutoFit/>
          </a:bodyPr>
          <a:lstStyle/>
          <a:p>
            <a:r>
              <a:rPr lang="fr-FR" sz="2800" dirty="0" smtClean="0"/>
              <a:t>&gt; 0</a:t>
            </a:r>
            <a:endParaRPr lang="fr-FR" sz="2800" dirty="0"/>
          </a:p>
        </p:txBody>
      </p:sp>
      <p:sp>
        <p:nvSpPr>
          <p:cNvPr id="48" name="ZoneTexte 47"/>
          <p:cNvSpPr txBox="1"/>
          <p:nvPr/>
        </p:nvSpPr>
        <p:spPr>
          <a:xfrm>
            <a:off x="7740352" y="3841884"/>
            <a:ext cx="720080" cy="523220"/>
          </a:xfrm>
          <a:prstGeom prst="rect">
            <a:avLst/>
          </a:prstGeom>
          <a:noFill/>
        </p:spPr>
        <p:txBody>
          <a:bodyPr wrap="square" rtlCol="0">
            <a:spAutoFit/>
          </a:bodyPr>
          <a:lstStyle/>
          <a:p>
            <a:r>
              <a:rPr lang="fr-FR" sz="2800" dirty="0" smtClean="0">
                <a:solidFill>
                  <a:schemeClr val="tx2"/>
                </a:solidFill>
              </a:rPr>
              <a:t>&lt; 0</a:t>
            </a:r>
            <a:endParaRPr lang="fr-FR" sz="2800" dirty="0">
              <a:solidFill>
                <a:schemeClr val="tx2"/>
              </a:solidFill>
            </a:endParaRPr>
          </a:p>
        </p:txBody>
      </p:sp>
      <p:sp>
        <p:nvSpPr>
          <p:cNvPr id="49" name="ZoneTexte 48"/>
          <p:cNvSpPr txBox="1"/>
          <p:nvPr/>
        </p:nvSpPr>
        <p:spPr>
          <a:xfrm>
            <a:off x="6516216" y="4417948"/>
            <a:ext cx="720080" cy="523220"/>
          </a:xfrm>
          <a:prstGeom prst="rect">
            <a:avLst/>
          </a:prstGeom>
          <a:noFill/>
        </p:spPr>
        <p:txBody>
          <a:bodyPr wrap="square" rtlCol="0">
            <a:spAutoFit/>
          </a:bodyPr>
          <a:lstStyle/>
          <a:p>
            <a:r>
              <a:rPr lang="fr-FR" sz="2800" dirty="0" smtClean="0"/>
              <a:t>&gt; 0</a:t>
            </a:r>
            <a:endParaRPr lang="fr-FR" sz="2800" dirty="0"/>
          </a:p>
        </p:txBody>
      </p:sp>
      <p:sp>
        <p:nvSpPr>
          <p:cNvPr id="50" name="ZoneTexte 49"/>
          <p:cNvSpPr txBox="1"/>
          <p:nvPr/>
        </p:nvSpPr>
        <p:spPr>
          <a:xfrm>
            <a:off x="6525160" y="4922004"/>
            <a:ext cx="720080" cy="523220"/>
          </a:xfrm>
          <a:prstGeom prst="rect">
            <a:avLst/>
          </a:prstGeom>
          <a:noFill/>
        </p:spPr>
        <p:txBody>
          <a:bodyPr wrap="square" rtlCol="0">
            <a:spAutoFit/>
          </a:bodyPr>
          <a:lstStyle/>
          <a:p>
            <a:r>
              <a:rPr lang="fr-FR" sz="2800" dirty="0" smtClean="0">
                <a:solidFill>
                  <a:srgbClr val="FF0000"/>
                </a:solidFill>
              </a:rPr>
              <a:t>&lt; 0</a:t>
            </a:r>
            <a:endParaRPr lang="fr-FR" sz="2800" dirty="0">
              <a:solidFill>
                <a:srgbClr val="FF0000"/>
              </a:solidFill>
            </a:endParaRPr>
          </a:p>
        </p:txBody>
      </p:sp>
      <p:graphicFrame>
        <p:nvGraphicFramePr>
          <p:cNvPr id="31746" name="Object 10"/>
          <p:cNvGraphicFramePr>
            <a:graphicFrameLocks noChangeAspect="1"/>
          </p:cNvGraphicFramePr>
          <p:nvPr/>
        </p:nvGraphicFramePr>
        <p:xfrm>
          <a:off x="395536" y="4149080"/>
          <a:ext cx="2968656" cy="1388492"/>
        </p:xfrm>
        <a:graphic>
          <a:graphicData uri="http://schemas.openxmlformats.org/presentationml/2006/ole">
            <p:oleObj spid="_x0000_s31746" name="Équation" r:id="rId3" imgW="838080" imgH="431640" progId="Equation.3">
              <p:embed/>
            </p:oleObj>
          </a:graphicData>
        </a:graphic>
      </p:graphicFrame>
      <p:graphicFrame>
        <p:nvGraphicFramePr>
          <p:cNvPr id="31747" name="Object 3"/>
          <p:cNvGraphicFramePr>
            <a:graphicFrameLocks noChangeAspect="1"/>
          </p:cNvGraphicFramePr>
          <p:nvPr/>
        </p:nvGraphicFramePr>
        <p:xfrm>
          <a:off x="369733" y="2924943"/>
          <a:ext cx="3527579" cy="663947"/>
        </p:xfrm>
        <a:graphic>
          <a:graphicData uri="http://schemas.openxmlformats.org/presentationml/2006/ole">
            <p:oleObj spid="_x0000_s31747" name="Équation" r:id="rId4" imgW="1041120" imgH="215640" progId="Equation.3">
              <p:embed/>
            </p:oleObj>
          </a:graphicData>
        </a:graphic>
      </p:graphicFrame>
      <p:sp>
        <p:nvSpPr>
          <p:cNvPr id="51" name="Accolade ouvrante 50"/>
          <p:cNvSpPr/>
          <p:nvPr/>
        </p:nvSpPr>
        <p:spPr>
          <a:xfrm>
            <a:off x="63064" y="2564904"/>
            <a:ext cx="251520" cy="36724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0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0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20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20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20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0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20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2000"/>
                                        <p:tgtEl>
                                          <p:spTgt spid="4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20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2000"/>
                                        <p:tgtEl>
                                          <p:spTgt spid="4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20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0"/>
                                        <p:tgtEl>
                                          <p:spTgt spid="5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747"/>
                                        </p:tgtEl>
                                        <p:attrNameLst>
                                          <p:attrName>style.visibility</p:attrName>
                                        </p:attrNameLst>
                                      </p:cBhvr>
                                      <p:to>
                                        <p:strVal val="visible"/>
                                      </p:to>
                                    </p:set>
                                    <p:animEffect transition="in" filter="fade">
                                      <p:cBhvr>
                                        <p:cTn id="76" dur="2000"/>
                                        <p:tgtEl>
                                          <p:spTgt spid="3174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1746"/>
                                        </p:tgtEl>
                                        <p:attrNameLst>
                                          <p:attrName>style.visibility</p:attrName>
                                        </p:attrNameLst>
                                      </p:cBhvr>
                                      <p:to>
                                        <p:strVal val="visible"/>
                                      </p:to>
                                    </p:set>
                                    <p:animEffect transition="in" filter="fade">
                                      <p:cBhvr>
                                        <p:cTn id="81" dur="20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1" grpId="0"/>
      <p:bldP spid="22" grpId="0"/>
      <p:bldP spid="45" grpId="0"/>
      <p:bldP spid="46" grpId="0"/>
      <p:bldP spid="47" grpId="0"/>
      <p:bldP spid="48" grpId="0"/>
      <p:bldP spid="49" grpId="0"/>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531) Différents types de machines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pSp>
        <p:nvGrpSpPr>
          <p:cNvPr id="38" name="Groupe 50"/>
          <p:cNvGrpSpPr/>
          <p:nvPr/>
        </p:nvGrpSpPr>
        <p:grpSpPr>
          <a:xfrm>
            <a:off x="5508104" y="1268760"/>
            <a:ext cx="3419138" cy="4658286"/>
            <a:chOff x="4932040" y="1484784"/>
            <a:chExt cx="3672408" cy="5018326"/>
          </a:xfrm>
        </p:grpSpPr>
        <p:grpSp>
          <p:nvGrpSpPr>
            <p:cNvPr id="39" name="Groupe 44"/>
            <p:cNvGrpSpPr/>
            <p:nvPr/>
          </p:nvGrpSpPr>
          <p:grpSpPr>
            <a:xfrm>
              <a:off x="4932040" y="1484784"/>
              <a:ext cx="2403286" cy="5018326"/>
              <a:chOff x="2265769" y="1052736"/>
              <a:chExt cx="2665513" cy="5378366"/>
            </a:xfrm>
          </p:grpSpPr>
          <p:sp>
            <p:nvSpPr>
              <p:cNvPr id="58" name="Rectangle 57"/>
              <p:cNvSpPr/>
              <p:nvPr/>
            </p:nvSpPr>
            <p:spPr>
              <a:xfrm flipV="1">
                <a:off x="2936833" y="4198854"/>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p:cNvSpPr/>
              <p:nvPr/>
            </p:nvSpPr>
            <p:spPr>
              <a:xfrm rot="16200000">
                <a:off x="4067186" y="2973960"/>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0" name="Groupe 40"/>
              <p:cNvGrpSpPr/>
              <p:nvPr/>
            </p:nvGrpSpPr>
            <p:grpSpPr>
              <a:xfrm>
                <a:off x="2267744" y="1052736"/>
                <a:ext cx="1728192" cy="2232248"/>
                <a:chOff x="2267744" y="2564904"/>
                <a:chExt cx="1728192" cy="2232248"/>
              </a:xfrm>
            </p:grpSpPr>
            <p:sp>
              <p:nvSpPr>
                <p:cNvPr id="63" name="Rectangle 62"/>
                <p:cNvSpPr/>
                <p:nvPr/>
              </p:nvSpPr>
              <p:spPr>
                <a:xfrm>
                  <a:off x="2267744" y="2564904"/>
                  <a:ext cx="1728192"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2938808" y="3429000"/>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1" name="Ellipse 60"/>
              <p:cNvSpPr/>
              <p:nvPr/>
            </p:nvSpPr>
            <p:spPr>
              <a:xfrm>
                <a:off x="2495643" y="3068960"/>
                <a:ext cx="1224000"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p:cNvSpPr/>
              <p:nvPr/>
            </p:nvSpPr>
            <p:spPr>
              <a:xfrm flipV="1">
                <a:off x="2265769" y="5567006"/>
                <a:ext cx="1728192"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ZoneTexte 41"/>
            <p:cNvSpPr txBox="1"/>
            <p:nvPr/>
          </p:nvSpPr>
          <p:spPr>
            <a:xfrm>
              <a:off x="5076056" y="1629558"/>
              <a:ext cx="1296144" cy="523220"/>
            </a:xfrm>
            <a:prstGeom prst="rect">
              <a:avLst/>
            </a:prstGeom>
            <a:noFill/>
          </p:spPr>
          <p:txBody>
            <a:bodyPr wrap="square" rtlCol="0">
              <a:spAutoFit/>
            </a:bodyPr>
            <a:lstStyle/>
            <a:p>
              <a:pPr algn="ctr"/>
              <a:r>
                <a:rPr lang="fr-FR" sz="2800" dirty="0" smtClean="0"/>
                <a:t>T</a:t>
              </a:r>
              <a:r>
                <a:rPr lang="fr-FR" sz="2800" baseline="-25000" dirty="0" smtClean="0"/>
                <a:t>1</a:t>
              </a:r>
              <a:endParaRPr lang="fr-FR" sz="2800" baseline="-25000" dirty="0"/>
            </a:p>
          </p:txBody>
        </p:sp>
        <p:sp>
          <p:nvSpPr>
            <p:cNvPr id="51" name="ZoneTexte 50"/>
            <p:cNvSpPr txBox="1"/>
            <p:nvPr/>
          </p:nvSpPr>
          <p:spPr>
            <a:xfrm>
              <a:off x="5076056" y="5877272"/>
              <a:ext cx="1296144" cy="523220"/>
            </a:xfrm>
            <a:prstGeom prst="rect">
              <a:avLst/>
            </a:prstGeom>
            <a:noFill/>
          </p:spPr>
          <p:txBody>
            <a:bodyPr wrap="square" rtlCol="0">
              <a:spAutoFit/>
            </a:bodyPr>
            <a:lstStyle/>
            <a:p>
              <a:pPr algn="ctr"/>
              <a:r>
                <a:rPr lang="fr-FR" sz="2800" dirty="0" smtClean="0"/>
                <a:t>T</a:t>
              </a:r>
              <a:r>
                <a:rPr lang="fr-FR" sz="2800" baseline="-25000" dirty="0" smtClean="0"/>
                <a:t>2</a:t>
              </a:r>
              <a:endParaRPr lang="fr-FR" sz="2800" baseline="-25000" dirty="0"/>
            </a:p>
          </p:txBody>
        </p:sp>
        <p:sp>
          <p:nvSpPr>
            <p:cNvPr id="52" name="ZoneTexte 51"/>
            <p:cNvSpPr txBox="1"/>
            <p:nvPr/>
          </p:nvSpPr>
          <p:spPr>
            <a:xfrm>
              <a:off x="7308304" y="3645024"/>
              <a:ext cx="1296144" cy="523220"/>
            </a:xfrm>
            <a:prstGeom prst="rect">
              <a:avLst/>
            </a:prstGeom>
            <a:noFill/>
          </p:spPr>
          <p:txBody>
            <a:bodyPr wrap="square" rtlCol="0">
              <a:spAutoFit/>
            </a:bodyPr>
            <a:lstStyle/>
            <a:p>
              <a:pPr algn="ctr"/>
              <a:r>
                <a:rPr lang="fr-FR" sz="2800" dirty="0" smtClean="0"/>
                <a:t>W &gt; 0</a:t>
              </a:r>
              <a:endParaRPr lang="fr-FR" sz="2800" baseline="-25000" dirty="0"/>
            </a:p>
          </p:txBody>
        </p:sp>
        <p:cxnSp>
          <p:nvCxnSpPr>
            <p:cNvPr id="53" name="Connecteur droit avec flèche 52"/>
            <p:cNvCxnSpPr/>
            <p:nvPr/>
          </p:nvCxnSpPr>
          <p:spPr>
            <a:xfrm flipV="1">
              <a:off x="5724128" y="249289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5724128" y="4725144"/>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Connecteur droit avec flèche 54"/>
            <p:cNvCxnSpPr/>
            <p:nvPr/>
          </p:nvCxnSpPr>
          <p:spPr>
            <a:xfrm rot="5400000" flipH="1">
              <a:off x="6767865" y="3608641"/>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6084168" y="2492896"/>
              <a:ext cx="1368152" cy="523220"/>
            </a:xfrm>
            <a:prstGeom prst="rect">
              <a:avLst/>
            </a:prstGeom>
            <a:noFill/>
          </p:spPr>
          <p:txBody>
            <a:bodyPr wrap="square" rtlCol="0">
              <a:spAutoFit/>
            </a:bodyPr>
            <a:lstStyle/>
            <a:p>
              <a:pPr algn="ctr"/>
              <a:r>
                <a:rPr lang="fr-FR" sz="2800" dirty="0" smtClean="0"/>
                <a:t>Q</a:t>
              </a:r>
              <a:r>
                <a:rPr lang="fr-FR" sz="2800" baseline="-25000" dirty="0" smtClean="0"/>
                <a:t>1 </a:t>
              </a:r>
              <a:r>
                <a:rPr lang="fr-FR" sz="2800" dirty="0" smtClean="0"/>
                <a:t>&lt; 0</a:t>
              </a:r>
              <a:endParaRPr lang="fr-FR" sz="2800" dirty="0"/>
            </a:p>
          </p:txBody>
        </p:sp>
        <p:sp>
          <p:nvSpPr>
            <p:cNvPr id="57" name="ZoneTexte 56"/>
            <p:cNvSpPr txBox="1"/>
            <p:nvPr/>
          </p:nvSpPr>
          <p:spPr>
            <a:xfrm>
              <a:off x="6156176" y="4653136"/>
              <a:ext cx="1296144" cy="523220"/>
            </a:xfrm>
            <a:prstGeom prst="rect">
              <a:avLst/>
            </a:prstGeom>
            <a:noFill/>
          </p:spPr>
          <p:txBody>
            <a:bodyPr wrap="square" rtlCol="0">
              <a:spAutoFit/>
            </a:bodyPr>
            <a:lstStyle/>
            <a:p>
              <a:pPr algn="ctr"/>
              <a:r>
                <a:rPr lang="fr-FR" sz="2800" dirty="0" smtClean="0"/>
                <a:t>Q</a:t>
              </a:r>
              <a:r>
                <a:rPr lang="fr-FR" sz="2800" baseline="-25000" dirty="0" smtClean="0"/>
                <a:t>2 </a:t>
              </a:r>
              <a:r>
                <a:rPr lang="fr-FR" sz="2800" dirty="0" smtClean="0"/>
                <a:t>&gt; 0</a:t>
              </a:r>
              <a:endParaRPr lang="fr-FR" sz="2800" dirty="0"/>
            </a:p>
          </p:txBody>
        </p:sp>
      </p:grpSp>
      <p:grpSp>
        <p:nvGrpSpPr>
          <p:cNvPr id="65" name="Groupe 64"/>
          <p:cNvGrpSpPr/>
          <p:nvPr/>
        </p:nvGrpSpPr>
        <p:grpSpPr>
          <a:xfrm>
            <a:off x="827584" y="1268760"/>
            <a:ext cx="3419138" cy="4658286"/>
            <a:chOff x="4932040" y="1484784"/>
            <a:chExt cx="3672408" cy="5018326"/>
          </a:xfrm>
        </p:grpSpPr>
        <p:grpSp>
          <p:nvGrpSpPr>
            <p:cNvPr id="66" name="Groupe 44"/>
            <p:cNvGrpSpPr/>
            <p:nvPr/>
          </p:nvGrpSpPr>
          <p:grpSpPr>
            <a:xfrm>
              <a:off x="4932040" y="1484784"/>
              <a:ext cx="2403286" cy="5018326"/>
              <a:chOff x="2265769" y="1052736"/>
              <a:chExt cx="2665513" cy="5378366"/>
            </a:xfrm>
          </p:grpSpPr>
          <p:sp>
            <p:nvSpPr>
              <p:cNvPr id="75" name="Rectangle 74"/>
              <p:cNvSpPr/>
              <p:nvPr/>
            </p:nvSpPr>
            <p:spPr>
              <a:xfrm flipV="1">
                <a:off x="2936833" y="4198854"/>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75"/>
              <p:cNvSpPr/>
              <p:nvPr/>
            </p:nvSpPr>
            <p:spPr>
              <a:xfrm rot="16200000">
                <a:off x="4067186" y="2973960"/>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7" name="Groupe 40"/>
              <p:cNvGrpSpPr/>
              <p:nvPr/>
            </p:nvGrpSpPr>
            <p:grpSpPr>
              <a:xfrm>
                <a:off x="2267744" y="1052736"/>
                <a:ext cx="1728192" cy="2232248"/>
                <a:chOff x="2267744" y="2564904"/>
                <a:chExt cx="1728192" cy="2232248"/>
              </a:xfrm>
            </p:grpSpPr>
            <p:sp>
              <p:nvSpPr>
                <p:cNvPr id="80" name="Rectangle 79"/>
                <p:cNvSpPr/>
                <p:nvPr/>
              </p:nvSpPr>
              <p:spPr>
                <a:xfrm>
                  <a:off x="2267744" y="2564904"/>
                  <a:ext cx="1728192"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Rectangle 80"/>
                <p:cNvSpPr/>
                <p:nvPr/>
              </p:nvSpPr>
              <p:spPr>
                <a:xfrm>
                  <a:off x="2938808" y="3429000"/>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Ellipse 77"/>
              <p:cNvSpPr/>
              <p:nvPr/>
            </p:nvSpPr>
            <p:spPr>
              <a:xfrm>
                <a:off x="2495643" y="3068960"/>
                <a:ext cx="1224000"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p:cNvSpPr/>
              <p:nvPr/>
            </p:nvSpPr>
            <p:spPr>
              <a:xfrm flipV="1">
                <a:off x="2265769" y="5567006"/>
                <a:ext cx="1728192"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7" name="ZoneTexte 66"/>
            <p:cNvSpPr txBox="1"/>
            <p:nvPr/>
          </p:nvSpPr>
          <p:spPr>
            <a:xfrm>
              <a:off x="5076056" y="1629558"/>
              <a:ext cx="1296144" cy="523220"/>
            </a:xfrm>
            <a:prstGeom prst="rect">
              <a:avLst/>
            </a:prstGeom>
            <a:noFill/>
          </p:spPr>
          <p:txBody>
            <a:bodyPr wrap="square" rtlCol="0">
              <a:spAutoFit/>
            </a:bodyPr>
            <a:lstStyle/>
            <a:p>
              <a:pPr algn="ctr"/>
              <a:r>
                <a:rPr lang="fr-FR" sz="2800" dirty="0" smtClean="0"/>
                <a:t>T</a:t>
              </a:r>
              <a:r>
                <a:rPr lang="fr-FR" sz="2800" baseline="-25000" dirty="0" smtClean="0"/>
                <a:t>1</a:t>
              </a:r>
              <a:endParaRPr lang="fr-FR" sz="2800" baseline="-25000" dirty="0"/>
            </a:p>
          </p:txBody>
        </p:sp>
        <p:sp>
          <p:nvSpPr>
            <p:cNvPr id="68" name="ZoneTexte 67"/>
            <p:cNvSpPr txBox="1"/>
            <p:nvPr/>
          </p:nvSpPr>
          <p:spPr>
            <a:xfrm>
              <a:off x="5076056" y="5877272"/>
              <a:ext cx="1296144" cy="523220"/>
            </a:xfrm>
            <a:prstGeom prst="rect">
              <a:avLst/>
            </a:prstGeom>
            <a:noFill/>
          </p:spPr>
          <p:txBody>
            <a:bodyPr wrap="square" rtlCol="0">
              <a:spAutoFit/>
            </a:bodyPr>
            <a:lstStyle/>
            <a:p>
              <a:pPr algn="ctr"/>
              <a:r>
                <a:rPr lang="fr-FR" sz="2800" dirty="0" smtClean="0"/>
                <a:t>T</a:t>
              </a:r>
              <a:r>
                <a:rPr lang="fr-FR" sz="2800" baseline="-25000" dirty="0" smtClean="0"/>
                <a:t>2</a:t>
              </a:r>
              <a:endParaRPr lang="fr-FR" sz="2800" baseline="-25000" dirty="0"/>
            </a:p>
          </p:txBody>
        </p:sp>
        <p:sp>
          <p:nvSpPr>
            <p:cNvPr id="69" name="ZoneTexte 68"/>
            <p:cNvSpPr txBox="1"/>
            <p:nvPr/>
          </p:nvSpPr>
          <p:spPr>
            <a:xfrm>
              <a:off x="7308304" y="3645024"/>
              <a:ext cx="1296144" cy="523220"/>
            </a:xfrm>
            <a:prstGeom prst="rect">
              <a:avLst/>
            </a:prstGeom>
            <a:noFill/>
          </p:spPr>
          <p:txBody>
            <a:bodyPr wrap="square" rtlCol="0">
              <a:spAutoFit/>
            </a:bodyPr>
            <a:lstStyle/>
            <a:p>
              <a:pPr algn="ctr"/>
              <a:r>
                <a:rPr lang="fr-FR" sz="2800" dirty="0" smtClean="0"/>
                <a:t>W &lt; 0</a:t>
              </a:r>
              <a:endParaRPr lang="fr-FR" sz="2800" baseline="-25000" dirty="0"/>
            </a:p>
          </p:txBody>
        </p:sp>
        <p:cxnSp>
          <p:nvCxnSpPr>
            <p:cNvPr id="70" name="Connecteur droit avec flèche 69"/>
            <p:cNvCxnSpPr/>
            <p:nvPr/>
          </p:nvCxnSpPr>
          <p:spPr>
            <a:xfrm>
              <a:off x="5724128" y="249289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a:off x="5724128" y="4725144"/>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rot="16200000">
              <a:off x="6767865" y="3608641"/>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ZoneTexte 72"/>
            <p:cNvSpPr txBox="1"/>
            <p:nvPr/>
          </p:nvSpPr>
          <p:spPr>
            <a:xfrm>
              <a:off x="6084168" y="2492896"/>
              <a:ext cx="1368152" cy="523220"/>
            </a:xfrm>
            <a:prstGeom prst="rect">
              <a:avLst/>
            </a:prstGeom>
            <a:noFill/>
          </p:spPr>
          <p:txBody>
            <a:bodyPr wrap="square" rtlCol="0">
              <a:spAutoFit/>
            </a:bodyPr>
            <a:lstStyle/>
            <a:p>
              <a:pPr algn="ctr"/>
              <a:r>
                <a:rPr lang="fr-FR" sz="2800" dirty="0" smtClean="0"/>
                <a:t>Q</a:t>
              </a:r>
              <a:r>
                <a:rPr lang="fr-FR" sz="2800" baseline="-25000" dirty="0" smtClean="0"/>
                <a:t>1 </a:t>
              </a:r>
              <a:r>
                <a:rPr lang="fr-FR" sz="2800" dirty="0" smtClean="0"/>
                <a:t>&gt; 0</a:t>
              </a:r>
              <a:endParaRPr lang="fr-FR" sz="2800" dirty="0"/>
            </a:p>
          </p:txBody>
        </p:sp>
        <p:sp>
          <p:nvSpPr>
            <p:cNvPr id="74" name="ZoneTexte 73"/>
            <p:cNvSpPr txBox="1"/>
            <p:nvPr/>
          </p:nvSpPr>
          <p:spPr>
            <a:xfrm>
              <a:off x="6156176" y="4653136"/>
              <a:ext cx="1296144" cy="523220"/>
            </a:xfrm>
            <a:prstGeom prst="rect">
              <a:avLst/>
            </a:prstGeom>
            <a:noFill/>
          </p:spPr>
          <p:txBody>
            <a:bodyPr wrap="square" rtlCol="0">
              <a:spAutoFit/>
            </a:bodyPr>
            <a:lstStyle/>
            <a:p>
              <a:pPr algn="ctr"/>
              <a:r>
                <a:rPr lang="fr-FR" sz="2800" dirty="0" smtClean="0"/>
                <a:t>Q</a:t>
              </a:r>
              <a:r>
                <a:rPr lang="fr-FR" sz="2800" baseline="-25000" dirty="0" smtClean="0"/>
                <a:t>2 </a:t>
              </a:r>
              <a:r>
                <a:rPr lang="fr-FR" sz="2800" dirty="0" smtClean="0"/>
                <a:t>&lt; 0</a:t>
              </a:r>
              <a:endParaRPr lang="fr-FR" sz="2800" dirty="0"/>
            </a:p>
          </p:txBody>
        </p:sp>
      </p:grpSp>
      <p:sp>
        <p:nvSpPr>
          <p:cNvPr id="82" name="ZoneTexte 81"/>
          <p:cNvSpPr txBox="1"/>
          <p:nvPr/>
        </p:nvSpPr>
        <p:spPr>
          <a:xfrm>
            <a:off x="251520" y="6165304"/>
            <a:ext cx="3168352" cy="523220"/>
          </a:xfrm>
          <a:prstGeom prst="rect">
            <a:avLst/>
          </a:prstGeom>
          <a:noFill/>
        </p:spPr>
        <p:txBody>
          <a:bodyPr wrap="square" rtlCol="0">
            <a:spAutoFit/>
          </a:bodyPr>
          <a:lstStyle/>
          <a:p>
            <a:pPr algn="ctr"/>
            <a:r>
              <a:rPr lang="fr-FR" sz="2800" dirty="0" smtClean="0"/>
              <a:t>Moteur thermique</a:t>
            </a:r>
            <a:endParaRPr lang="fr-FR" sz="2800" dirty="0"/>
          </a:p>
        </p:txBody>
      </p:sp>
      <p:sp>
        <p:nvSpPr>
          <p:cNvPr id="83" name="ZoneTexte 82"/>
          <p:cNvSpPr txBox="1"/>
          <p:nvPr/>
        </p:nvSpPr>
        <p:spPr>
          <a:xfrm>
            <a:off x="4644008" y="6093296"/>
            <a:ext cx="3960440" cy="523220"/>
          </a:xfrm>
          <a:prstGeom prst="rect">
            <a:avLst/>
          </a:prstGeom>
          <a:noFill/>
        </p:spPr>
        <p:txBody>
          <a:bodyPr wrap="square" rtlCol="0">
            <a:spAutoFit/>
          </a:bodyPr>
          <a:lstStyle/>
          <a:p>
            <a:pPr algn="ctr"/>
            <a:r>
              <a:rPr lang="fr-FR" sz="2800" dirty="0" smtClean="0"/>
              <a:t>Machine frigorifique</a:t>
            </a:r>
            <a:endParaRPr lang="fr-FR" sz="2800" dirty="0"/>
          </a:p>
        </p:txBody>
      </p:sp>
      <p:graphicFrame>
        <p:nvGraphicFramePr>
          <p:cNvPr id="32771" name="Object 3"/>
          <p:cNvGraphicFramePr>
            <a:graphicFrameLocks noChangeAspect="1"/>
          </p:cNvGraphicFramePr>
          <p:nvPr/>
        </p:nvGraphicFramePr>
        <p:xfrm>
          <a:off x="684213" y="6084888"/>
          <a:ext cx="1985962" cy="612775"/>
        </p:xfrm>
        <a:graphic>
          <a:graphicData uri="http://schemas.openxmlformats.org/presentationml/2006/ole">
            <p:oleObj spid="_x0000_s32771" name="Équation" r:id="rId3" imgW="596880" imgH="203040" progId="Equation.3">
              <p:embed/>
            </p:oleObj>
          </a:graphicData>
        </a:graphic>
      </p:graphicFrame>
      <p:graphicFrame>
        <p:nvGraphicFramePr>
          <p:cNvPr id="32772" name="Object 4"/>
          <p:cNvGraphicFramePr>
            <a:graphicFrameLocks noChangeAspect="1"/>
          </p:cNvGraphicFramePr>
          <p:nvPr/>
        </p:nvGraphicFramePr>
        <p:xfrm>
          <a:off x="5436096" y="6021288"/>
          <a:ext cx="1985962" cy="612775"/>
        </p:xfrm>
        <a:graphic>
          <a:graphicData uri="http://schemas.openxmlformats.org/presentationml/2006/ole">
            <p:oleObj spid="_x0000_s32772" name="Équation" r:id="rId4" imgW="596880" imgH="203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0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20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2000"/>
                                        <p:tgtEl>
                                          <p:spTgt spid="82"/>
                                        </p:tgtEl>
                                      </p:cBhvr>
                                    </p:animEffect>
                                    <p:set>
                                      <p:cBhvr>
                                        <p:cTn id="15" dur="1" fill="hold">
                                          <p:stCondLst>
                                            <p:cond delay="1999"/>
                                          </p:stCondLst>
                                        </p:cTn>
                                        <p:tgtEl>
                                          <p:spTgt spid="8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2000"/>
                                        <p:tgtEl>
                                          <p:spTgt spid="83"/>
                                        </p:tgtEl>
                                      </p:cBhvr>
                                    </p:animEffect>
                                    <p:set>
                                      <p:cBhvr>
                                        <p:cTn id="18" dur="1" fill="hold">
                                          <p:stCondLst>
                                            <p:cond delay="1999"/>
                                          </p:stCondLst>
                                        </p:cTn>
                                        <p:tgtEl>
                                          <p:spTgt spid="8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771"/>
                                        </p:tgtEl>
                                        <p:attrNameLst>
                                          <p:attrName>style.visibility</p:attrName>
                                        </p:attrNameLst>
                                      </p:cBhvr>
                                      <p:to>
                                        <p:strVal val="visible"/>
                                      </p:to>
                                    </p:set>
                                    <p:animEffect transition="in" filter="fade">
                                      <p:cBhvr>
                                        <p:cTn id="23" dur="2000"/>
                                        <p:tgtEl>
                                          <p:spTgt spid="32771"/>
                                        </p:tgtEl>
                                      </p:cBhvr>
                                    </p:animEffect>
                                  </p:childTnLst>
                                </p:cTn>
                              </p:par>
                              <p:par>
                                <p:cTn id="24" presetID="10" presetClass="entr" presetSubtype="0" fill="hold" nodeType="withEffect">
                                  <p:stCondLst>
                                    <p:cond delay="0"/>
                                  </p:stCondLst>
                                  <p:childTnLst>
                                    <p:set>
                                      <p:cBhvr>
                                        <p:cTn id="25" dur="1" fill="hold">
                                          <p:stCondLst>
                                            <p:cond delay="0"/>
                                          </p:stCondLst>
                                        </p:cTn>
                                        <p:tgtEl>
                                          <p:spTgt spid="32772"/>
                                        </p:tgtEl>
                                        <p:attrNameLst>
                                          <p:attrName>style.visibility</p:attrName>
                                        </p:attrNameLst>
                                      </p:cBhvr>
                                      <p:to>
                                        <p:strVal val="visible"/>
                                      </p:to>
                                    </p:set>
                                    <p:animEffect transition="in" filter="fade">
                                      <p:cBhvr>
                                        <p:cTn id="26" dur="20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3" grpId="0"/>
      <p:bldP spid="8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38" name="Picture 4"/>
          <p:cNvPicPr>
            <a:picLocks noChangeAspect="1" noChangeArrowheads="1"/>
          </p:cNvPicPr>
          <p:nvPr/>
        </p:nvPicPr>
        <p:blipFill>
          <a:blip r:embed="rId3" cstate="print"/>
          <a:srcRect l="30512" t="21700" r="47438" b="51967"/>
          <a:stretch>
            <a:fillRect/>
          </a:stretch>
        </p:blipFill>
        <p:spPr bwMode="auto">
          <a:xfrm>
            <a:off x="2987824" y="1988840"/>
            <a:ext cx="2766481" cy="1858468"/>
          </a:xfrm>
          <a:prstGeom prst="rect">
            <a:avLst/>
          </a:prstGeom>
          <a:noFill/>
          <a:ln w="9525">
            <a:noFill/>
            <a:miter lim="800000"/>
            <a:headEnd/>
            <a:tailEnd/>
          </a:ln>
        </p:spPr>
      </p:pic>
      <p:cxnSp>
        <p:nvCxnSpPr>
          <p:cNvPr id="42" name="Connecteur droit avec flèche 41"/>
          <p:cNvCxnSpPr/>
          <p:nvPr/>
        </p:nvCxnSpPr>
        <p:spPr>
          <a:xfrm>
            <a:off x="2483768" y="2852936"/>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940152" y="2852936"/>
            <a:ext cx="93610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24" name="Picture 4" descr="C:\Program Files (x86)\Microsoft Office\MEDIA\CAGCAT10\j0212957.wmf"/>
          <p:cNvPicPr>
            <a:picLocks noChangeAspect="1" noChangeArrowheads="1"/>
          </p:cNvPicPr>
          <p:nvPr/>
        </p:nvPicPr>
        <p:blipFill>
          <a:blip r:embed="rId4" cstate="print"/>
          <a:srcRect/>
          <a:stretch>
            <a:fillRect/>
          </a:stretch>
        </p:blipFill>
        <p:spPr bwMode="auto">
          <a:xfrm flipH="1">
            <a:off x="7020272" y="2132856"/>
            <a:ext cx="1830629" cy="1149401"/>
          </a:xfrm>
          <a:prstGeom prst="rect">
            <a:avLst/>
          </a:prstGeom>
          <a:noFill/>
        </p:spPr>
      </p:pic>
      <p:sp>
        <p:nvSpPr>
          <p:cNvPr id="54" name="ZoneTexte 53"/>
          <p:cNvSpPr txBox="1"/>
          <p:nvPr/>
        </p:nvSpPr>
        <p:spPr>
          <a:xfrm>
            <a:off x="2195736" y="4293096"/>
            <a:ext cx="4680520" cy="523220"/>
          </a:xfrm>
          <a:prstGeom prst="rect">
            <a:avLst/>
          </a:prstGeom>
          <a:noFill/>
        </p:spPr>
        <p:txBody>
          <a:bodyPr wrap="square" rtlCol="0">
            <a:spAutoFit/>
          </a:bodyPr>
          <a:lstStyle/>
          <a:p>
            <a:r>
              <a:rPr lang="fr-FR" sz="2800" dirty="0" smtClean="0"/>
              <a:t>Moteur à combustion interne </a:t>
            </a:r>
            <a:endParaRPr lang="fr-FR" sz="2800" dirty="0"/>
          </a:p>
        </p:txBody>
      </p:sp>
      <p:graphicFrame>
        <p:nvGraphicFramePr>
          <p:cNvPr id="30725" name="Object 5"/>
          <p:cNvGraphicFramePr>
            <a:graphicFrameLocks noChangeAspect="1"/>
          </p:cNvGraphicFramePr>
          <p:nvPr/>
        </p:nvGraphicFramePr>
        <p:xfrm>
          <a:off x="3275856" y="5157192"/>
          <a:ext cx="1985963" cy="612775"/>
        </p:xfrm>
        <a:graphic>
          <a:graphicData uri="http://schemas.openxmlformats.org/presentationml/2006/ole">
            <p:oleObj spid="_x0000_s30725" name="Équation" r:id="rId5" imgW="596880" imgH="203040" progId="Equation.3">
              <p:embed/>
            </p:oleObj>
          </a:graphicData>
        </a:graphic>
      </p:graphicFrame>
      <p:pic>
        <p:nvPicPr>
          <p:cNvPr id="30726" name="Picture 6"/>
          <p:cNvPicPr>
            <a:picLocks noChangeAspect="1" noChangeArrowheads="1"/>
          </p:cNvPicPr>
          <p:nvPr/>
        </p:nvPicPr>
        <p:blipFill>
          <a:blip r:embed="rId6" cstate="print"/>
          <a:srcRect b="17142"/>
          <a:stretch>
            <a:fillRect/>
          </a:stretch>
        </p:blipFill>
        <p:spPr bwMode="auto">
          <a:xfrm>
            <a:off x="323528" y="2132856"/>
            <a:ext cx="1958941" cy="1080120"/>
          </a:xfrm>
          <a:prstGeom prst="rect">
            <a:avLst/>
          </a:prstGeom>
          <a:noFill/>
          <a:ln w="9525">
            <a:noFill/>
            <a:miter lim="800000"/>
            <a:headEnd/>
            <a:tailEnd/>
          </a:ln>
        </p:spPr>
      </p:pic>
      <p:sp>
        <p:nvSpPr>
          <p:cNvPr id="10" name="ZoneTexte 9"/>
          <p:cNvSpPr txBox="1"/>
          <p:nvPr/>
        </p:nvSpPr>
        <p:spPr>
          <a:xfrm>
            <a:off x="251520" y="1268760"/>
            <a:ext cx="6120680" cy="523220"/>
          </a:xfrm>
          <a:prstGeom prst="rect">
            <a:avLst/>
          </a:prstGeom>
          <a:noFill/>
        </p:spPr>
        <p:txBody>
          <a:bodyPr wrap="square" rtlCol="0">
            <a:spAutoFit/>
          </a:bodyPr>
          <a:lstStyle/>
          <a:p>
            <a:r>
              <a:rPr lang="fr-FR" sz="2800" dirty="0" smtClean="0"/>
              <a:t>Moteur à essence : BEAU de ROCHAS   </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fade">
                                      <p:cBhvr>
                                        <p:cTn id="12" dur="2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5416"/>
            <a:ext cx="8229600" cy="1143000"/>
          </a:xfrm>
        </p:spPr>
        <p:txBody>
          <a:bodyPr/>
          <a:lstStyle/>
          <a:p>
            <a:r>
              <a:rPr lang="fr-FR" dirty="0" smtClean="0"/>
              <a:t>Objectifs</a:t>
            </a:r>
            <a:endParaRPr lang="fr-FR" dirty="0"/>
          </a:p>
        </p:txBody>
      </p:sp>
      <p:sp>
        <p:nvSpPr>
          <p:cNvPr id="3" name="Espace réservé du contenu 2"/>
          <p:cNvSpPr>
            <a:spLocks noGrp="1"/>
          </p:cNvSpPr>
          <p:nvPr>
            <p:ph idx="1"/>
          </p:nvPr>
        </p:nvSpPr>
        <p:spPr>
          <a:xfrm>
            <a:off x="107504" y="548680"/>
            <a:ext cx="9036496" cy="6165304"/>
          </a:xfrm>
        </p:spPr>
        <p:txBody>
          <a:bodyPr>
            <a:noAutofit/>
          </a:bodyPr>
          <a:lstStyle/>
          <a:p>
            <a:r>
              <a:rPr lang="fr-FR" sz="1900" dirty="0" smtClean="0"/>
              <a:t>Justifier la nécessité du second principe</a:t>
            </a:r>
          </a:p>
          <a:p>
            <a:r>
              <a:rPr lang="fr-FR" sz="1900" dirty="0" smtClean="0"/>
              <a:t>Définir les énoncés de KELVIN et de CARNOT</a:t>
            </a:r>
          </a:p>
          <a:p>
            <a:r>
              <a:rPr lang="fr-FR" sz="1900" dirty="0" smtClean="0"/>
              <a:t>Définir et exploiter un cycle de CARNOT</a:t>
            </a:r>
          </a:p>
          <a:p>
            <a:r>
              <a:rPr lang="fr-FR" sz="1900" dirty="0" smtClean="0"/>
              <a:t>Enoncer et appliquer l’égalité de CLAUSIUS-CARNOT</a:t>
            </a:r>
          </a:p>
          <a:p>
            <a:r>
              <a:rPr lang="fr-FR" sz="1900" dirty="0" smtClean="0"/>
              <a:t>Justifier l’existence de l’inégalité de CLAUSIUS-CARNOT</a:t>
            </a:r>
          </a:p>
          <a:p>
            <a:r>
              <a:rPr lang="fr-FR" sz="1900" dirty="0" smtClean="0"/>
              <a:t>Appliquer les deux principes</a:t>
            </a:r>
          </a:p>
          <a:p>
            <a:r>
              <a:rPr lang="fr-FR" sz="1900" dirty="0" smtClean="0"/>
              <a:t>Définir les deux grands types de machines thermiques</a:t>
            </a:r>
          </a:p>
          <a:p>
            <a:r>
              <a:rPr lang="fr-FR" sz="1900" dirty="0" smtClean="0"/>
              <a:t>Exploiter quantitativement les cycles associés aux machines </a:t>
            </a:r>
            <a:r>
              <a:rPr lang="fr-FR" sz="1900" dirty="0" err="1" smtClean="0"/>
              <a:t>thermo-dynamiques</a:t>
            </a:r>
            <a:endParaRPr lang="fr-FR" sz="1900" dirty="0" smtClean="0"/>
          </a:p>
          <a:p>
            <a:r>
              <a:rPr lang="fr-FR" sz="1900" dirty="0" smtClean="0"/>
              <a:t>Exploiter quantitativement les cycles associés aux machines dynamo-thermiques</a:t>
            </a:r>
          </a:p>
          <a:p>
            <a:r>
              <a:rPr lang="fr-FR" sz="1900" dirty="0" smtClean="0"/>
              <a:t>Expliquer le principe de fonctionnement du moteur à essence, diesel</a:t>
            </a:r>
          </a:p>
          <a:p>
            <a:r>
              <a:rPr lang="fr-FR" sz="1900" dirty="0" smtClean="0"/>
              <a:t>Expliquer le principe de fonctionnement du réfrigérateur, d’une pompe à chaleur</a:t>
            </a:r>
          </a:p>
          <a:p>
            <a:r>
              <a:rPr lang="fr-FR" sz="1900" dirty="0" smtClean="0"/>
              <a:t>Calculer un rendement, une efficacité frigorifique, un </a:t>
            </a:r>
            <a:r>
              <a:rPr lang="fr-FR" sz="1900" b="1" dirty="0" err="1" smtClean="0"/>
              <a:t>CO</a:t>
            </a:r>
            <a:r>
              <a:rPr lang="fr-FR" sz="1900" dirty="0" err="1" smtClean="0"/>
              <a:t>efficient</a:t>
            </a:r>
            <a:r>
              <a:rPr lang="fr-FR" sz="1900" dirty="0" smtClean="0"/>
              <a:t> de </a:t>
            </a:r>
            <a:r>
              <a:rPr lang="fr-FR" sz="1900" b="1" dirty="0" smtClean="0"/>
              <a:t>P</a:t>
            </a:r>
            <a:r>
              <a:rPr lang="fr-FR" sz="1900" dirty="0" smtClean="0"/>
              <a:t>erformance</a:t>
            </a:r>
          </a:p>
          <a:p>
            <a:r>
              <a:rPr lang="fr-FR" sz="1900" dirty="0" smtClean="0"/>
              <a:t>Définir la notion d’entropie</a:t>
            </a:r>
          </a:p>
          <a:p>
            <a:r>
              <a:rPr lang="fr-FR" sz="1900" dirty="0" smtClean="0"/>
              <a:t>Calculer les variations d’entropie d’un système lors de transformations réversibles</a:t>
            </a:r>
          </a:p>
          <a:p>
            <a:r>
              <a:rPr lang="fr-FR" sz="1900" dirty="0" smtClean="0"/>
              <a:t>Associer la notion d’entropie avec la notion de désordre et d’ordre régnant au sein d’un système</a:t>
            </a:r>
          </a:p>
          <a:p>
            <a:r>
              <a:rPr lang="fr-FR" sz="1900" dirty="0" smtClean="0"/>
              <a:t>Exploiter un diagramme entropique</a:t>
            </a:r>
          </a:p>
          <a:p>
            <a:pPr>
              <a:buNone/>
            </a:pPr>
            <a:endParaRPr lang="fr-FR" sz="19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69461"/>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 name="Picture 2"/>
          <p:cNvPicPr>
            <a:picLocks noChangeAspect="1" noChangeArrowheads="1"/>
          </p:cNvPicPr>
          <p:nvPr/>
        </p:nvPicPr>
        <p:blipFill>
          <a:blip r:embed="rId2" cstate="print"/>
          <a:srcRect/>
          <a:stretch>
            <a:fillRect/>
          </a:stretch>
        </p:blipFill>
        <p:spPr bwMode="auto">
          <a:xfrm>
            <a:off x="107504" y="1628800"/>
            <a:ext cx="4164798" cy="3636579"/>
          </a:xfrm>
          <a:prstGeom prst="rect">
            <a:avLst/>
          </a:prstGeom>
          <a:noFill/>
          <a:ln w="9525">
            <a:noFill/>
            <a:miter lim="800000"/>
            <a:headEnd/>
            <a:tailEnd/>
          </a:ln>
        </p:spPr>
      </p:pic>
      <p:cxnSp>
        <p:nvCxnSpPr>
          <p:cNvPr id="16" name="Connecteur droit avec flèche 15"/>
          <p:cNvCxnSpPr/>
          <p:nvPr/>
        </p:nvCxnSpPr>
        <p:spPr>
          <a:xfrm rot="-480000">
            <a:off x="1987027" y="3391614"/>
            <a:ext cx="216024" cy="216024"/>
          </a:xfrm>
          <a:prstGeom prst="straightConnector1">
            <a:avLst/>
          </a:prstGeom>
          <a:ln w="25400">
            <a:solidFill>
              <a:srgbClr val="4F4F4F"/>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51520" y="5301208"/>
            <a:ext cx="3528392" cy="954107"/>
          </a:xfrm>
          <a:prstGeom prst="rect">
            <a:avLst/>
          </a:prstGeom>
          <a:noFill/>
        </p:spPr>
        <p:txBody>
          <a:bodyPr wrap="square" rtlCol="0">
            <a:spAutoFit/>
          </a:bodyPr>
          <a:lstStyle/>
          <a:p>
            <a:pPr algn="ctr"/>
            <a:r>
              <a:rPr lang="fr-FR" sz="2800" dirty="0" smtClean="0"/>
              <a:t>Moteur à essence : </a:t>
            </a:r>
          </a:p>
          <a:p>
            <a:pPr algn="ctr"/>
            <a:r>
              <a:rPr lang="fr-FR" sz="2800" dirty="0" smtClean="0"/>
              <a:t>BEAU de ROCHAS   </a:t>
            </a:r>
            <a:endParaRPr lang="fr-FR" sz="2800" dirty="0"/>
          </a:p>
        </p:txBody>
      </p:sp>
      <p:grpSp>
        <p:nvGrpSpPr>
          <p:cNvPr id="47" name="Groupe 186"/>
          <p:cNvGrpSpPr/>
          <p:nvPr/>
        </p:nvGrpSpPr>
        <p:grpSpPr>
          <a:xfrm>
            <a:off x="5004048" y="1340768"/>
            <a:ext cx="2736304" cy="4195628"/>
            <a:chOff x="4499992" y="2564904"/>
            <a:chExt cx="2736304" cy="4195628"/>
          </a:xfrm>
        </p:grpSpPr>
        <p:sp>
          <p:nvSpPr>
            <p:cNvPr id="48" name="ZoneTexte 47"/>
            <p:cNvSpPr txBox="1"/>
            <p:nvPr/>
          </p:nvSpPr>
          <p:spPr>
            <a:xfrm>
              <a:off x="4788024" y="6237312"/>
              <a:ext cx="2088232" cy="523220"/>
            </a:xfrm>
            <a:prstGeom prst="rect">
              <a:avLst/>
            </a:prstGeom>
            <a:noFill/>
          </p:spPr>
          <p:txBody>
            <a:bodyPr wrap="square" rtlCol="0">
              <a:spAutoFit/>
            </a:bodyPr>
            <a:lstStyle/>
            <a:p>
              <a:r>
                <a:rPr lang="fr-FR" sz="2800" dirty="0" smtClean="0"/>
                <a:t>Admission</a:t>
              </a:r>
              <a:endParaRPr lang="fr-FR" sz="2800" dirty="0"/>
            </a:p>
          </p:txBody>
        </p:sp>
        <p:sp>
          <p:nvSpPr>
            <p:cNvPr id="49" name="Secteurs 48"/>
            <p:cNvSpPr/>
            <p:nvPr/>
          </p:nvSpPr>
          <p:spPr>
            <a:xfrm rot="5400000">
              <a:off x="5076116" y="2996892"/>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Rectangle 49"/>
            <p:cNvSpPr/>
            <p:nvPr/>
          </p:nvSpPr>
          <p:spPr>
            <a:xfrm>
              <a:off x="5541816" y="2564904"/>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50"/>
            <p:cNvCxnSpPr/>
            <p:nvPr/>
          </p:nvCxnSpPr>
          <p:spPr>
            <a:xfrm rot="20640000">
              <a:off x="5829562" y="3024000"/>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rot="2034912">
              <a:off x="5796993" y="3082757"/>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rot="2034912">
              <a:off x="5929268" y="2885110"/>
              <a:ext cx="0" cy="216024"/>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rot="960000" flipH="1">
              <a:off x="5330662" y="3026633"/>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6" name="Groupe 20"/>
            <p:cNvGrpSpPr/>
            <p:nvPr/>
          </p:nvGrpSpPr>
          <p:grpSpPr>
            <a:xfrm rot="19565088" flipH="1">
              <a:off x="5292080" y="2959950"/>
              <a:ext cx="144016" cy="216024"/>
              <a:chOff x="6300192" y="2420888"/>
              <a:chExt cx="144016" cy="288032"/>
            </a:xfrm>
          </p:grpSpPr>
          <p:cxnSp>
            <p:nvCxnSpPr>
              <p:cNvPr id="74" name="Connecteur droit 73"/>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57" name="Connecteur droit 56"/>
            <p:cNvCxnSpPr>
              <a:stCxn id="50" idx="2"/>
              <a:endCxn id="50" idx="2"/>
            </p:cNvCxnSpPr>
            <p:nvPr/>
          </p:nvCxnSpPr>
          <p:spPr>
            <a:xfrm>
              <a:off x="5613824" y="299695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550694" y="2997345"/>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riangle isocèle 58"/>
            <p:cNvSpPr/>
            <p:nvPr/>
          </p:nvSpPr>
          <p:spPr>
            <a:xfrm rot="10800000">
              <a:off x="5541208" y="2996952"/>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p:cNvSpPr/>
            <p:nvPr/>
          </p:nvSpPr>
          <p:spPr>
            <a:xfrm>
              <a:off x="5076056" y="3531636"/>
              <a:ext cx="1080120" cy="14815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Rectangle 60"/>
            <p:cNvSpPr/>
            <p:nvPr/>
          </p:nvSpPr>
          <p:spPr>
            <a:xfrm>
              <a:off x="5076056" y="5007990"/>
              <a:ext cx="1080120" cy="72008"/>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p:cNvSpPr/>
            <p:nvPr/>
          </p:nvSpPr>
          <p:spPr>
            <a:xfrm>
              <a:off x="5538546" y="5085184"/>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62"/>
            <p:cNvCxnSpPr/>
            <p:nvPr/>
          </p:nvCxnSpPr>
          <p:spPr>
            <a:xfrm>
              <a:off x="5087932" y="3537388"/>
              <a:ext cx="10548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5076056" y="5085184"/>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6156176" y="5083196"/>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a:off x="5292080" y="3717032"/>
              <a:ext cx="0" cy="936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p:nvPr/>
          </p:nvCxnSpPr>
          <p:spPr>
            <a:xfrm>
              <a:off x="5868144" y="3717032"/>
              <a:ext cx="0" cy="936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ZoneTexte 67"/>
            <p:cNvSpPr txBox="1"/>
            <p:nvPr/>
          </p:nvSpPr>
          <p:spPr>
            <a:xfrm>
              <a:off x="6300192" y="3230392"/>
              <a:ext cx="936104" cy="523220"/>
            </a:xfrm>
            <a:prstGeom prst="rect">
              <a:avLst/>
            </a:prstGeom>
            <a:noFill/>
          </p:spPr>
          <p:txBody>
            <a:bodyPr wrap="square" rtlCol="0">
              <a:spAutoFit/>
            </a:bodyPr>
            <a:lstStyle/>
            <a:p>
              <a:r>
                <a:rPr lang="fr-FR" sz="2800" dirty="0" smtClean="0"/>
                <a:t>PMH</a:t>
              </a:r>
              <a:endParaRPr lang="fr-FR" sz="2800" dirty="0"/>
            </a:p>
          </p:txBody>
        </p:sp>
        <p:sp>
          <p:nvSpPr>
            <p:cNvPr id="69" name="ZoneTexte 68"/>
            <p:cNvSpPr txBox="1"/>
            <p:nvPr/>
          </p:nvSpPr>
          <p:spPr>
            <a:xfrm>
              <a:off x="6300192" y="4715264"/>
              <a:ext cx="936104" cy="523220"/>
            </a:xfrm>
            <a:prstGeom prst="rect">
              <a:avLst/>
            </a:prstGeom>
            <a:noFill/>
          </p:spPr>
          <p:txBody>
            <a:bodyPr wrap="square" rtlCol="0">
              <a:spAutoFit/>
            </a:bodyPr>
            <a:lstStyle/>
            <a:p>
              <a:r>
                <a:rPr lang="fr-FR" sz="2800" dirty="0" smtClean="0"/>
                <a:t>PMB</a:t>
              </a:r>
              <a:endParaRPr lang="fr-FR" sz="2800" dirty="0"/>
            </a:p>
          </p:txBody>
        </p:sp>
        <p:cxnSp>
          <p:nvCxnSpPr>
            <p:cNvPr id="70" name="Connecteur droit avec flèche 69"/>
            <p:cNvCxnSpPr/>
            <p:nvPr/>
          </p:nvCxnSpPr>
          <p:spPr>
            <a:xfrm>
              <a:off x="4860032" y="3501008"/>
              <a:ext cx="0" cy="1512168"/>
            </a:xfrm>
            <a:prstGeom prst="straightConnector1">
              <a:avLst/>
            </a:prstGeom>
            <a:ln w="15875">
              <a:headEnd type="arrow"/>
              <a:tailEnd type="arrow"/>
            </a:ln>
          </p:spPr>
          <p:style>
            <a:lnRef idx="1">
              <a:schemeClr val="accent1"/>
            </a:lnRef>
            <a:fillRef idx="0">
              <a:schemeClr val="accent1"/>
            </a:fillRef>
            <a:effectRef idx="0">
              <a:schemeClr val="accent1"/>
            </a:effectRef>
            <a:fontRef idx="minor">
              <a:schemeClr val="tx1"/>
            </a:fontRef>
          </p:style>
        </p:cxnSp>
        <p:sp>
          <p:nvSpPr>
            <p:cNvPr id="71" name="ZoneTexte 70"/>
            <p:cNvSpPr txBox="1"/>
            <p:nvPr/>
          </p:nvSpPr>
          <p:spPr>
            <a:xfrm>
              <a:off x="4499992" y="3913892"/>
              <a:ext cx="432048" cy="523220"/>
            </a:xfrm>
            <a:prstGeom prst="rect">
              <a:avLst/>
            </a:prstGeom>
            <a:noFill/>
          </p:spPr>
          <p:txBody>
            <a:bodyPr wrap="square" rtlCol="0">
              <a:spAutoFit/>
            </a:bodyPr>
            <a:lstStyle/>
            <a:p>
              <a:r>
                <a:rPr lang="fr-FR" sz="2800" dirty="0" smtClean="0"/>
                <a:t>h</a:t>
              </a:r>
              <a:endParaRPr lang="fr-FR" sz="2800" dirty="0"/>
            </a:p>
          </p:txBody>
        </p:sp>
        <p:cxnSp>
          <p:nvCxnSpPr>
            <p:cNvPr id="72" name="Connecteur droit avec flèche 71"/>
            <p:cNvCxnSpPr/>
            <p:nvPr/>
          </p:nvCxnSpPr>
          <p:spPr>
            <a:xfrm flipH="1">
              <a:off x="5076056" y="4869160"/>
              <a:ext cx="1069200" cy="0"/>
            </a:xfrm>
            <a:prstGeom prst="straightConnector1">
              <a:avLst/>
            </a:prstGeom>
            <a:ln w="15875">
              <a:headEnd type="arrow"/>
              <a:tailEnd type="arrow"/>
            </a:ln>
          </p:spPr>
          <p:style>
            <a:lnRef idx="1">
              <a:schemeClr val="accent1"/>
            </a:lnRef>
            <a:fillRef idx="0">
              <a:schemeClr val="accent1"/>
            </a:fillRef>
            <a:effectRef idx="0">
              <a:schemeClr val="accent1"/>
            </a:effectRef>
            <a:fontRef idx="minor">
              <a:schemeClr val="tx1"/>
            </a:fontRef>
          </p:style>
        </p:cxnSp>
        <p:sp>
          <p:nvSpPr>
            <p:cNvPr id="73" name="ZoneTexte 72"/>
            <p:cNvSpPr txBox="1"/>
            <p:nvPr/>
          </p:nvSpPr>
          <p:spPr>
            <a:xfrm>
              <a:off x="5436096" y="4454174"/>
              <a:ext cx="360040" cy="523220"/>
            </a:xfrm>
            <a:prstGeom prst="rect">
              <a:avLst/>
            </a:prstGeom>
            <a:noFill/>
          </p:spPr>
          <p:txBody>
            <a:bodyPr wrap="square" rtlCol="0">
              <a:spAutoFit/>
            </a:bodyPr>
            <a:lstStyle/>
            <a:p>
              <a:r>
                <a:rPr lang="fr-FR" sz="2800" dirty="0" smtClean="0"/>
                <a:t>S</a:t>
              </a:r>
              <a:endParaRPr lang="fr-FR" sz="2800" dirty="0"/>
            </a:p>
          </p:txBody>
        </p:sp>
      </p:grpSp>
      <p:grpSp>
        <p:nvGrpSpPr>
          <p:cNvPr id="76" name="Groupe 180"/>
          <p:cNvGrpSpPr/>
          <p:nvPr/>
        </p:nvGrpSpPr>
        <p:grpSpPr>
          <a:xfrm>
            <a:off x="6495964" y="1490990"/>
            <a:ext cx="1080120" cy="2808312"/>
            <a:chOff x="7524328" y="2568854"/>
            <a:chExt cx="1080120" cy="2808312"/>
          </a:xfrm>
        </p:grpSpPr>
        <p:grpSp>
          <p:nvGrpSpPr>
            <p:cNvPr id="77" name="Groupe 144"/>
            <p:cNvGrpSpPr/>
            <p:nvPr/>
          </p:nvGrpSpPr>
          <p:grpSpPr>
            <a:xfrm>
              <a:off x="7524328" y="4144646"/>
              <a:ext cx="1080120" cy="1080120"/>
              <a:chOff x="3779912" y="5237584"/>
              <a:chExt cx="1080120" cy="1080120"/>
            </a:xfrm>
          </p:grpSpPr>
          <p:sp>
            <p:nvSpPr>
              <p:cNvPr id="101" name="Rectangle 100"/>
              <p:cNvSpPr/>
              <p:nvPr/>
            </p:nvSpPr>
            <p:spPr>
              <a:xfrm>
                <a:off x="4242402" y="5237584"/>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Rectangle 101"/>
              <p:cNvSpPr/>
              <p:nvPr/>
            </p:nvSpPr>
            <p:spPr>
              <a:xfrm>
                <a:off x="3779912" y="5237584"/>
                <a:ext cx="1080120" cy="72008"/>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Secteurs 77"/>
            <p:cNvSpPr/>
            <p:nvPr/>
          </p:nvSpPr>
          <p:spPr>
            <a:xfrm rot="5400000">
              <a:off x="7524388" y="3000842"/>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9" name="Rectangle 78"/>
            <p:cNvSpPr/>
            <p:nvPr/>
          </p:nvSpPr>
          <p:spPr>
            <a:xfrm>
              <a:off x="7990088" y="2568854"/>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droit 79"/>
            <p:cNvCxnSpPr/>
            <p:nvPr/>
          </p:nvCxnSpPr>
          <p:spPr>
            <a:xfrm rot="20640000">
              <a:off x="8280272" y="3027950"/>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1" name="Groupe 20"/>
            <p:cNvGrpSpPr/>
            <p:nvPr/>
          </p:nvGrpSpPr>
          <p:grpSpPr>
            <a:xfrm rot="2034912">
              <a:off x="8306226" y="2890011"/>
              <a:ext cx="144016" cy="216024"/>
              <a:chOff x="6300192" y="2420888"/>
              <a:chExt cx="144016" cy="288032"/>
            </a:xfrm>
          </p:grpSpPr>
          <p:cxnSp>
            <p:nvCxnSpPr>
              <p:cNvPr id="99" name="Connecteur droit 98"/>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Connecteur droit avec flèche 99"/>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82" name="Connecteur droit 81"/>
            <p:cNvCxnSpPr/>
            <p:nvPr/>
          </p:nvCxnSpPr>
          <p:spPr>
            <a:xfrm rot="960000" flipH="1">
              <a:off x="7778934" y="3030583"/>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3" name="Groupe 20"/>
            <p:cNvGrpSpPr/>
            <p:nvPr/>
          </p:nvGrpSpPr>
          <p:grpSpPr>
            <a:xfrm rot="19565088" flipH="1">
              <a:off x="7686910" y="2882180"/>
              <a:ext cx="144016" cy="216024"/>
              <a:chOff x="6300192" y="2420888"/>
              <a:chExt cx="144016" cy="288032"/>
            </a:xfrm>
          </p:grpSpPr>
          <p:cxnSp>
            <p:nvCxnSpPr>
              <p:cNvPr id="97" name="Connecteur droit 96"/>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Connecteur droit avec flèche 97"/>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84" name="Connecteur droit 83"/>
            <p:cNvCxnSpPr>
              <a:stCxn id="79" idx="2"/>
              <a:endCxn id="79" idx="2"/>
            </p:cNvCxnSpPr>
            <p:nvPr/>
          </p:nvCxnSpPr>
          <p:spPr>
            <a:xfrm>
              <a:off x="8062096" y="30009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7998966" y="3001295"/>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Triangle isocèle 85"/>
            <p:cNvSpPr/>
            <p:nvPr/>
          </p:nvSpPr>
          <p:spPr>
            <a:xfrm rot="10800000">
              <a:off x="7989480" y="3000902"/>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Rectangle 86"/>
            <p:cNvSpPr/>
            <p:nvPr/>
          </p:nvSpPr>
          <p:spPr>
            <a:xfrm>
              <a:off x="7524328" y="3535586"/>
              <a:ext cx="1080120" cy="1481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8" name="Connecteur droit 87"/>
            <p:cNvCxnSpPr/>
            <p:nvPr/>
          </p:nvCxnSpPr>
          <p:spPr>
            <a:xfrm>
              <a:off x="7536204" y="3541338"/>
              <a:ext cx="10548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9" name="Groupe 137"/>
            <p:cNvGrpSpPr/>
            <p:nvPr/>
          </p:nvGrpSpPr>
          <p:grpSpPr>
            <a:xfrm>
              <a:off x="7524328" y="4936734"/>
              <a:ext cx="1080120" cy="440432"/>
              <a:chOff x="5076056" y="5083196"/>
              <a:chExt cx="1080120" cy="290020"/>
            </a:xfrm>
          </p:grpSpPr>
          <p:cxnSp>
            <p:nvCxnSpPr>
              <p:cNvPr id="95" name="Connecteur droit 94"/>
              <p:cNvCxnSpPr/>
              <p:nvPr/>
            </p:nvCxnSpPr>
            <p:spPr>
              <a:xfrm>
                <a:off x="5076056" y="5085184"/>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6156176" y="5083196"/>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90" name="Connecteur droit 89"/>
            <p:cNvCxnSpPr/>
            <p:nvPr/>
          </p:nvCxnSpPr>
          <p:spPr>
            <a:xfrm>
              <a:off x="7537546" y="5013766"/>
              <a:ext cx="1054800" cy="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7986066" y="4936734"/>
              <a:ext cx="0" cy="21602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8057395" y="4864726"/>
              <a:ext cx="0" cy="21602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Connecteur droit avec flèche 92"/>
            <p:cNvCxnSpPr/>
            <p:nvPr/>
          </p:nvCxnSpPr>
          <p:spPr>
            <a:xfrm flipV="1">
              <a:off x="7740352" y="3645024"/>
              <a:ext cx="0" cy="440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flipV="1">
              <a:off x="8244408" y="3645024"/>
              <a:ext cx="0" cy="440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03" name="ZoneTexte 102"/>
          <p:cNvSpPr txBox="1"/>
          <p:nvPr/>
        </p:nvSpPr>
        <p:spPr>
          <a:xfrm>
            <a:off x="5796136" y="4509120"/>
            <a:ext cx="2088232" cy="523220"/>
          </a:xfrm>
          <a:prstGeom prst="rect">
            <a:avLst/>
          </a:prstGeom>
          <a:noFill/>
        </p:spPr>
        <p:txBody>
          <a:bodyPr wrap="square" rtlCol="0">
            <a:spAutoFit/>
          </a:bodyPr>
          <a:lstStyle/>
          <a:p>
            <a:r>
              <a:rPr lang="fr-FR" sz="2800" dirty="0" smtClean="0"/>
              <a:t>Compression</a:t>
            </a:r>
            <a:endParaRPr lang="fr-FR" sz="2800" dirty="0"/>
          </a:p>
        </p:txBody>
      </p:sp>
      <p:grpSp>
        <p:nvGrpSpPr>
          <p:cNvPr id="104" name="Groupe 183"/>
          <p:cNvGrpSpPr/>
          <p:nvPr/>
        </p:nvGrpSpPr>
        <p:grpSpPr>
          <a:xfrm>
            <a:off x="5635058" y="1491465"/>
            <a:ext cx="1080120" cy="2808321"/>
            <a:chOff x="2771800" y="2708920"/>
            <a:chExt cx="1080120" cy="2808321"/>
          </a:xfrm>
        </p:grpSpPr>
        <p:sp>
          <p:nvSpPr>
            <p:cNvPr id="105" name="Rectangle 104"/>
            <p:cNvSpPr/>
            <p:nvPr/>
          </p:nvSpPr>
          <p:spPr>
            <a:xfrm>
              <a:off x="3234290" y="3681404"/>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Rectangle 105"/>
            <p:cNvSpPr/>
            <p:nvPr/>
          </p:nvSpPr>
          <p:spPr>
            <a:xfrm>
              <a:off x="2771800" y="3681404"/>
              <a:ext cx="1080120" cy="72008"/>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Secteurs 106"/>
            <p:cNvSpPr/>
            <p:nvPr/>
          </p:nvSpPr>
          <p:spPr>
            <a:xfrm rot="5400000">
              <a:off x="2771860" y="3140908"/>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8" name="Rectangle 107"/>
            <p:cNvSpPr/>
            <p:nvPr/>
          </p:nvSpPr>
          <p:spPr>
            <a:xfrm>
              <a:off x="3237560" y="2708920"/>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9" name="Connecteur droit 108"/>
            <p:cNvCxnSpPr/>
            <p:nvPr/>
          </p:nvCxnSpPr>
          <p:spPr>
            <a:xfrm rot="20640000">
              <a:off x="3527744" y="3168016"/>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0" name="Groupe 20"/>
            <p:cNvGrpSpPr/>
            <p:nvPr/>
          </p:nvGrpSpPr>
          <p:grpSpPr>
            <a:xfrm rot="2034912">
              <a:off x="3559636" y="3030077"/>
              <a:ext cx="144016" cy="216024"/>
              <a:chOff x="6300192" y="2420888"/>
              <a:chExt cx="144016" cy="288032"/>
            </a:xfrm>
          </p:grpSpPr>
          <p:cxnSp>
            <p:nvCxnSpPr>
              <p:cNvPr id="124" name="Connecteur droit 123"/>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Connecteur droit avec flèche 124"/>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111" name="Connecteur droit 110"/>
            <p:cNvCxnSpPr/>
            <p:nvPr/>
          </p:nvCxnSpPr>
          <p:spPr>
            <a:xfrm rot="960000" flipH="1">
              <a:off x="3026406" y="3170649"/>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2" name="Groupe 20"/>
            <p:cNvGrpSpPr/>
            <p:nvPr/>
          </p:nvGrpSpPr>
          <p:grpSpPr>
            <a:xfrm rot="19565088" flipH="1">
              <a:off x="2934382" y="3022246"/>
              <a:ext cx="144016" cy="216024"/>
              <a:chOff x="6300192" y="2420888"/>
              <a:chExt cx="144016" cy="288032"/>
            </a:xfrm>
          </p:grpSpPr>
          <p:cxnSp>
            <p:nvCxnSpPr>
              <p:cNvPr id="122" name="Connecteur droit 121"/>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Connecteur droit avec flèche 122"/>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113" name="Connecteur droit 112"/>
            <p:cNvCxnSpPr>
              <a:stCxn id="108" idx="2"/>
              <a:endCxn id="108" idx="2"/>
            </p:cNvCxnSpPr>
            <p:nvPr/>
          </p:nvCxnSpPr>
          <p:spPr>
            <a:xfrm>
              <a:off x="3309568" y="314096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a:off x="3246438" y="3141361"/>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Triangle isocèle 114"/>
            <p:cNvSpPr/>
            <p:nvPr/>
          </p:nvSpPr>
          <p:spPr>
            <a:xfrm rot="10800000">
              <a:off x="3236952" y="3140968"/>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Rectangle 115"/>
            <p:cNvSpPr/>
            <p:nvPr/>
          </p:nvSpPr>
          <p:spPr>
            <a:xfrm>
              <a:off x="2771800" y="3675652"/>
              <a:ext cx="1080120" cy="1481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7" name="Groupe 137"/>
            <p:cNvGrpSpPr/>
            <p:nvPr/>
          </p:nvGrpSpPr>
          <p:grpSpPr>
            <a:xfrm>
              <a:off x="2771800" y="5076810"/>
              <a:ext cx="1080120" cy="440431"/>
              <a:chOff x="5076056" y="5083196"/>
              <a:chExt cx="1080120" cy="290019"/>
            </a:xfrm>
          </p:grpSpPr>
          <p:cxnSp>
            <p:nvCxnSpPr>
              <p:cNvPr id="120" name="Connecteur droit 119"/>
              <p:cNvCxnSpPr/>
              <p:nvPr/>
            </p:nvCxnSpPr>
            <p:spPr>
              <a:xfrm>
                <a:off x="5076056" y="5085183"/>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a:off x="6156176" y="5083196"/>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8" name="Connecteur droit 117"/>
            <p:cNvCxnSpPr/>
            <p:nvPr/>
          </p:nvCxnSpPr>
          <p:spPr>
            <a:xfrm>
              <a:off x="2790956" y="5157192"/>
              <a:ext cx="1054800" cy="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19" name="Éclair 118"/>
            <p:cNvSpPr/>
            <p:nvPr/>
          </p:nvSpPr>
          <p:spPr>
            <a:xfrm rot="1591623">
              <a:off x="3203848" y="3339178"/>
              <a:ext cx="216024" cy="216024"/>
            </a:xfrm>
            <a:prstGeom prst="lightningBol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6" name="ZoneTexte 125"/>
          <p:cNvSpPr txBox="1"/>
          <p:nvPr/>
        </p:nvSpPr>
        <p:spPr>
          <a:xfrm>
            <a:off x="5364088" y="5223262"/>
            <a:ext cx="3168352" cy="523220"/>
          </a:xfrm>
          <a:prstGeom prst="rect">
            <a:avLst/>
          </a:prstGeom>
          <a:noFill/>
        </p:spPr>
        <p:txBody>
          <a:bodyPr wrap="square" rtlCol="0">
            <a:spAutoFit/>
          </a:bodyPr>
          <a:lstStyle/>
          <a:p>
            <a:r>
              <a:rPr lang="fr-FR" sz="2800" dirty="0" smtClean="0"/>
              <a:t>Explosion / Détente</a:t>
            </a:r>
            <a:endParaRPr lang="fr-FR" sz="2800" dirty="0"/>
          </a:p>
        </p:txBody>
      </p:sp>
      <p:grpSp>
        <p:nvGrpSpPr>
          <p:cNvPr id="127" name="Groupe 215"/>
          <p:cNvGrpSpPr/>
          <p:nvPr/>
        </p:nvGrpSpPr>
        <p:grpSpPr>
          <a:xfrm>
            <a:off x="6894026" y="1490990"/>
            <a:ext cx="1080120" cy="3600400"/>
            <a:chOff x="467544" y="2515412"/>
            <a:chExt cx="1080120" cy="3600400"/>
          </a:xfrm>
        </p:grpSpPr>
        <p:sp>
          <p:nvSpPr>
            <p:cNvPr id="128" name="Secteurs 127"/>
            <p:cNvSpPr/>
            <p:nvPr/>
          </p:nvSpPr>
          <p:spPr>
            <a:xfrm rot="5400000">
              <a:off x="467604" y="2947400"/>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9" name="Rectangle 128"/>
            <p:cNvSpPr/>
            <p:nvPr/>
          </p:nvSpPr>
          <p:spPr>
            <a:xfrm>
              <a:off x="933304" y="2515412"/>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0" name="Connecteur droit 129"/>
            <p:cNvCxnSpPr/>
            <p:nvPr/>
          </p:nvCxnSpPr>
          <p:spPr>
            <a:xfrm rot="20640000">
              <a:off x="1221050" y="2974508"/>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Connecteur droit 130"/>
            <p:cNvCxnSpPr/>
            <p:nvPr/>
          </p:nvCxnSpPr>
          <p:spPr>
            <a:xfrm rot="2034912">
              <a:off x="1188481" y="3033265"/>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rot="2034912">
              <a:off x="1320756" y="2835618"/>
              <a:ext cx="0" cy="216024"/>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33" name="Connecteur droit 132"/>
            <p:cNvCxnSpPr/>
            <p:nvPr/>
          </p:nvCxnSpPr>
          <p:spPr>
            <a:xfrm rot="960000" flipH="1">
              <a:off x="722150" y="2977141"/>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4" name="Groupe 20"/>
            <p:cNvGrpSpPr/>
            <p:nvPr/>
          </p:nvGrpSpPr>
          <p:grpSpPr>
            <a:xfrm rot="19565088" flipH="1">
              <a:off x="629886" y="2831134"/>
              <a:ext cx="144016" cy="216024"/>
              <a:chOff x="6300192" y="2420888"/>
              <a:chExt cx="144016" cy="288032"/>
            </a:xfrm>
          </p:grpSpPr>
          <p:cxnSp>
            <p:nvCxnSpPr>
              <p:cNvPr id="146" name="Connecteur droit 145"/>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7" name="Connecteur droit avec flèche 146"/>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135" name="Connecteur droit 134"/>
            <p:cNvCxnSpPr>
              <a:stCxn id="129" idx="2"/>
              <a:endCxn id="129" idx="2"/>
            </p:cNvCxnSpPr>
            <p:nvPr/>
          </p:nvCxnSpPr>
          <p:spPr>
            <a:xfrm>
              <a:off x="1005312" y="294746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Connecteur droit 135"/>
            <p:cNvCxnSpPr/>
            <p:nvPr/>
          </p:nvCxnSpPr>
          <p:spPr>
            <a:xfrm>
              <a:off x="942182" y="2947853"/>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Triangle isocèle 136"/>
            <p:cNvSpPr/>
            <p:nvPr/>
          </p:nvSpPr>
          <p:spPr>
            <a:xfrm rot="10800000">
              <a:off x="932696" y="2947460"/>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Rectangle 137"/>
            <p:cNvSpPr/>
            <p:nvPr/>
          </p:nvSpPr>
          <p:spPr>
            <a:xfrm>
              <a:off x="467544" y="3482144"/>
              <a:ext cx="1080120" cy="14815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Rectangle 138"/>
            <p:cNvSpPr/>
            <p:nvPr/>
          </p:nvSpPr>
          <p:spPr>
            <a:xfrm>
              <a:off x="467544" y="4958498"/>
              <a:ext cx="1080120" cy="72008"/>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Rectangle 139"/>
            <p:cNvSpPr/>
            <p:nvPr/>
          </p:nvSpPr>
          <p:spPr>
            <a:xfrm>
              <a:off x="930034" y="5035692"/>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1" name="Connecteur droit 140"/>
            <p:cNvCxnSpPr/>
            <p:nvPr/>
          </p:nvCxnSpPr>
          <p:spPr>
            <a:xfrm>
              <a:off x="479420" y="3487896"/>
              <a:ext cx="10548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2" name="Connecteur droit 141"/>
            <p:cNvCxnSpPr/>
            <p:nvPr/>
          </p:nvCxnSpPr>
          <p:spPr>
            <a:xfrm>
              <a:off x="467544" y="5035692"/>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3" name="Connecteur droit 142"/>
            <p:cNvCxnSpPr/>
            <p:nvPr/>
          </p:nvCxnSpPr>
          <p:spPr>
            <a:xfrm>
              <a:off x="1547664" y="5033704"/>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4" name="Connecteur droit avec flèche 143"/>
            <p:cNvCxnSpPr/>
            <p:nvPr/>
          </p:nvCxnSpPr>
          <p:spPr>
            <a:xfrm>
              <a:off x="683568" y="3667540"/>
              <a:ext cx="0" cy="936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Connecteur droit avec flèche 144"/>
            <p:cNvCxnSpPr/>
            <p:nvPr/>
          </p:nvCxnSpPr>
          <p:spPr>
            <a:xfrm>
              <a:off x="1259632" y="3667540"/>
              <a:ext cx="0" cy="936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48" name="Accolade ouvrante 147"/>
          <p:cNvSpPr/>
          <p:nvPr/>
        </p:nvSpPr>
        <p:spPr>
          <a:xfrm rot="16200000">
            <a:off x="6682010" y="3897052"/>
            <a:ext cx="288032" cy="26642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49" name="Connecteur droit 148"/>
          <p:cNvCxnSpPr/>
          <p:nvPr/>
        </p:nvCxnSpPr>
        <p:spPr>
          <a:xfrm>
            <a:off x="5625326" y="3935328"/>
            <a:ext cx="1054800" cy="0"/>
          </a:xfrm>
          <a:prstGeom prst="line">
            <a:avLst/>
          </a:prstGeom>
          <a:ln w="25400">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150" name="Groupe 245"/>
          <p:cNvGrpSpPr/>
          <p:nvPr/>
        </p:nvGrpSpPr>
        <p:grpSpPr>
          <a:xfrm>
            <a:off x="7504076" y="1484784"/>
            <a:ext cx="1080120" cy="2970626"/>
            <a:chOff x="251520" y="2513424"/>
            <a:chExt cx="1080120" cy="2970626"/>
          </a:xfrm>
        </p:grpSpPr>
        <p:grpSp>
          <p:nvGrpSpPr>
            <p:cNvPr id="151" name="Groupe 144"/>
            <p:cNvGrpSpPr/>
            <p:nvPr/>
          </p:nvGrpSpPr>
          <p:grpSpPr>
            <a:xfrm>
              <a:off x="251520" y="4403930"/>
              <a:ext cx="1080120" cy="1080120"/>
              <a:chOff x="3779912" y="5237584"/>
              <a:chExt cx="1080120" cy="1080120"/>
            </a:xfrm>
          </p:grpSpPr>
          <p:sp>
            <p:nvSpPr>
              <p:cNvPr id="175" name="Rectangle 174"/>
              <p:cNvSpPr/>
              <p:nvPr/>
            </p:nvSpPr>
            <p:spPr>
              <a:xfrm>
                <a:off x="4242402" y="5237584"/>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angle 175"/>
              <p:cNvSpPr/>
              <p:nvPr/>
            </p:nvSpPr>
            <p:spPr>
              <a:xfrm>
                <a:off x="3779912" y="5237584"/>
                <a:ext cx="1080120" cy="72008"/>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2" name="Secteurs 151"/>
            <p:cNvSpPr/>
            <p:nvPr/>
          </p:nvSpPr>
          <p:spPr>
            <a:xfrm rot="5400000">
              <a:off x="251580" y="2945412"/>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3" name="Rectangle 152"/>
            <p:cNvSpPr/>
            <p:nvPr/>
          </p:nvSpPr>
          <p:spPr>
            <a:xfrm>
              <a:off x="717280" y="2513424"/>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4" name="Connecteur droit 153"/>
            <p:cNvCxnSpPr/>
            <p:nvPr/>
          </p:nvCxnSpPr>
          <p:spPr>
            <a:xfrm rot="20640000">
              <a:off x="1007464" y="2972520"/>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5" name="Groupe 20"/>
            <p:cNvGrpSpPr/>
            <p:nvPr/>
          </p:nvGrpSpPr>
          <p:grpSpPr>
            <a:xfrm rot="2034912">
              <a:off x="977298" y="2903142"/>
              <a:ext cx="144016" cy="216024"/>
              <a:chOff x="6300192" y="2420888"/>
              <a:chExt cx="144016" cy="288032"/>
            </a:xfrm>
          </p:grpSpPr>
          <p:cxnSp>
            <p:nvCxnSpPr>
              <p:cNvPr id="173" name="Connecteur droit 172"/>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4" name="Connecteur droit avec flèche 173"/>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156" name="Connecteur droit 155"/>
            <p:cNvCxnSpPr/>
            <p:nvPr/>
          </p:nvCxnSpPr>
          <p:spPr>
            <a:xfrm rot="960000" flipH="1">
              <a:off x="506126" y="2975153"/>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7" name="Groupe 20"/>
            <p:cNvGrpSpPr/>
            <p:nvPr/>
          </p:nvGrpSpPr>
          <p:grpSpPr>
            <a:xfrm rot="19565088" flipH="1">
              <a:off x="414102" y="2826750"/>
              <a:ext cx="144016" cy="216024"/>
              <a:chOff x="6300192" y="2420888"/>
              <a:chExt cx="144016" cy="288032"/>
            </a:xfrm>
          </p:grpSpPr>
          <p:cxnSp>
            <p:nvCxnSpPr>
              <p:cNvPr id="171" name="Connecteur droit 170"/>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2" name="Connecteur droit avec flèche 171"/>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158" name="Connecteur droit 157"/>
            <p:cNvCxnSpPr>
              <a:stCxn id="153" idx="2"/>
              <a:endCxn id="153" idx="2"/>
            </p:cNvCxnSpPr>
            <p:nvPr/>
          </p:nvCxnSpPr>
          <p:spPr>
            <a:xfrm>
              <a:off x="789288" y="294547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Connecteur droit 158"/>
            <p:cNvCxnSpPr/>
            <p:nvPr/>
          </p:nvCxnSpPr>
          <p:spPr>
            <a:xfrm>
              <a:off x="726158" y="2945865"/>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0" name="Triangle isocèle 159"/>
            <p:cNvSpPr/>
            <p:nvPr/>
          </p:nvSpPr>
          <p:spPr>
            <a:xfrm rot="10800000">
              <a:off x="716672" y="2945472"/>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1" name="Rectangle 160"/>
            <p:cNvSpPr/>
            <p:nvPr/>
          </p:nvSpPr>
          <p:spPr>
            <a:xfrm>
              <a:off x="251520" y="3480156"/>
              <a:ext cx="1080120" cy="1481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2" name="Connecteur droit 161"/>
            <p:cNvCxnSpPr/>
            <p:nvPr/>
          </p:nvCxnSpPr>
          <p:spPr>
            <a:xfrm>
              <a:off x="263396" y="3485908"/>
              <a:ext cx="10548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3" name="Groupe 137"/>
            <p:cNvGrpSpPr/>
            <p:nvPr/>
          </p:nvGrpSpPr>
          <p:grpSpPr>
            <a:xfrm>
              <a:off x="251520" y="4881314"/>
              <a:ext cx="1080120" cy="440431"/>
              <a:chOff x="5076056" y="5083196"/>
              <a:chExt cx="1080120" cy="290019"/>
            </a:xfrm>
          </p:grpSpPr>
          <p:cxnSp>
            <p:nvCxnSpPr>
              <p:cNvPr id="169" name="Connecteur droit 168"/>
              <p:cNvCxnSpPr/>
              <p:nvPr/>
            </p:nvCxnSpPr>
            <p:spPr>
              <a:xfrm>
                <a:off x="5076056" y="5085183"/>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Connecteur droit 169"/>
              <p:cNvCxnSpPr/>
              <p:nvPr/>
            </p:nvCxnSpPr>
            <p:spPr>
              <a:xfrm>
                <a:off x="6156176" y="5083196"/>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64" name="Connecteur droit 163"/>
            <p:cNvCxnSpPr/>
            <p:nvPr/>
          </p:nvCxnSpPr>
          <p:spPr>
            <a:xfrm>
              <a:off x="266538" y="4959250"/>
              <a:ext cx="1054800" cy="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Connecteur droit 164"/>
            <p:cNvCxnSpPr/>
            <p:nvPr/>
          </p:nvCxnSpPr>
          <p:spPr>
            <a:xfrm>
              <a:off x="718282" y="4881304"/>
              <a:ext cx="0" cy="21602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Connecteur droit 165"/>
            <p:cNvCxnSpPr/>
            <p:nvPr/>
          </p:nvCxnSpPr>
          <p:spPr>
            <a:xfrm>
              <a:off x="784326" y="4809296"/>
              <a:ext cx="0" cy="21602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Connecteur droit avec flèche 166"/>
            <p:cNvCxnSpPr/>
            <p:nvPr/>
          </p:nvCxnSpPr>
          <p:spPr>
            <a:xfrm flipV="1">
              <a:off x="467544" y="3789040"/>
              <a:ext cx="0" cy="440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8" name="Connecteur droit avec flèche 167"/>
            <p:cNvCxnSpPr/>
            <p:nvPr/>
          </p:nvCxnSpPr>
          <p:spPr>
            <a:xfrm flipV="1">
              <a:off x="971600" y="3789040"/>
              <a:ext cx="0" cy="440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77" name="ZoneTexte 176"/>
          <p:cNvSpPr txBox="1"/>
          <p:nvPr/>
        </p:nvSpPr>
        <p:spPr>
          <a:xfrm>
            <a:off x="7000020" y="4575190"/>
            <a:ext cx="2304256" cy="523220"/>
          </a:xfrm>
          <a:prstGeom prst="rect">
            <a:avLst/>
          </a:prstGeom>
          <a:noFill/>
        </p:spPr>
        <p:txBody>
          <a:bodyPr wrap="square" rtlCol="0">
            <a:spAutoFit/>
          </a:bodyPr>
          <a:lstStyle/>
          <a:p>
            <a:r>
              <a:rPr lang="fr-FR" sz="2800" dirty="0" smtClean="0"/>
              <a:t>Echappement</a:t>
            </a:r>
            <a:endParaRPr lang="fr-FR" sz="2800" dirty="0"/>
          </a:p>
        </p:txBody>
      </p:sp>
      <p:cxnSp>
        <p:nvCxnSpPr>
          <p:cNvPr id="178" name="Connecteur droit 177"/>
          <p:cNvCxnSpPr/>
          <p:nvPr/>
        </p:nvCxnSpPr>
        <p:spPr>
          <a:xfrm>
            <a:off x="7528464" y="3939880"/>
            <a:ext cx="1054800" cy="0"/>
          </a:xfrm>
          <a:prstGeom prst="line">
            <a:avLst/>
          </a:prstGeom>
          <a:ln w="25400">
            <a:solidFill>
              <a:schemeClr val="tx2"/>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47"/>
                                        </p:tgtEl>
                                      </p:cBhvr>
                                    </p:animEffect>
                                    <p:set>
                                      <p:cBhvr>
                                        <p:cTn id="12" dur="1" fill="hold">
                                          <p:stCondLst>
                                            <p:cond delay="1999"/>
                                          </p:stCondLst>
                                        </p:cTn>
                                        <p:tgtEl>
                                          <p:spTgt spid="4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2000"/>
                                        <p:tgtEl>
                                          <p:spTgt spid="7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2000"/>
                                        <p:tgtEl>
                                          <p:spTgt spid="1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2000"/>
                                        <p:tgtEl>
                                          <p:spTgt spid="76"/>
                                        </p:tgtEl>
                                      </p:cBhvr>
                                    </p:animEffect>
                                    <p:set>
                                      <p:cBhvr>
                                        <p:cTn id="25" dur="1" fill="hold">
                                          <p:stCondLst>
                                            <p:cond delay="1999"/>
                                          </p:stCondLst>
                                        </p:cTn>
                                        <p:tgtEl>
                                          <p:spTgt spid="7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2000"/>
                                        <p:tgtEl>
                                          <p:spTgt spid="103"/>
                                        </p:tgtEl>
                                      </p:cBhvr>
                                    </p:animEffect>
                                    <p:set>
                                      <p:cBhvr>
                                        <p:cTn id="28" dur="1" fill="hold">
                                          <p:stCondLst>
                                            <p:cond delay="1999"/>
                                          </p:stCondLst>
                                        </p:cTn>
                                        <p:tgtEl>
                                          <p:spTgt spid="10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2000"/>
                                        <p:tgtEl>
                                          <p:spTgt spid="10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2000"/>
                                        <p:tgtEl>
                                          <p:spTgt spid="126"/>
                                        </p:tgtEl>
                                      </p:cBhvr>
                                    </p:animEffect>
                                  </p:childTnLst>
                                </p:cTn>
                              </p:par>
                              <p:par>
                                <p:cTn id="37" presetID="10" presetClass="entr" presetSubtype="0" fill="hold" nodeType="with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fade">
                                      <p:cBhvr>
                                        <p:cTn id="39" dur="2000"/>
                                        <p:tgtEl>
                                          <p:spTgt spid="1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8"/>
                                        </p:tgtEl>
                                        <p:attrNameLst>
                                          <p:attrName>style.visibility</p:attrName>
                                        </p:attrNameLst>
                                      </p:cBhvr>
                                      <p:to>
                                        <p:strVal val="visible"/>
                                      </p:to>
                                    </p:set>
                                    <p:animEffect transition="in" filter="fade">
                                      <p:cBhvr>
                                        <p:cTn id="42" dur="2000"/>
                                        <p:tgtEl>
                                          <p:spTgt spid="148"/>
                                        </p:tgtEl>
                                      </p:cBhvr>
                                    </p:animEffect>
                                  </p:childTnLst>
                                </p:cTn>
                              </p:par>
                              <p:par>
                                <p:cTn id="43" presetID="10" presetClass="entr" presetSubtype="0" fill="hold" nodeType="withEffect">
                                  <p:stCondLst>
                                    <p:cond delay="0"/>
                                  </p:stCondLst>
                                  <p:childTnLst>
                                    <p:set>
                                      <p:cBhvr>
                                        <p:cTn id="44" dur="1" fill="hold">
                                          <p:stCondLst>
                                            <p:cond delay="0"/>
                                          </p:stCondLst>
                                        </p:cTn>
                                        <p:tgtEl>
                                          <p:spTgt spid="149"/>
                                        </p:tgtEl>
                                        <p:attrNameLst>
                                          <p:attrName>style.visibility</p:attrName>
                                        </p:attrNameLst>
                                      </p:cBhvr>
                                      <p:to>
                                        <p:strVal val="visible"/>
                                      </p:to>
                                    </p:set>
                                    <p:animEffect transition="in" filter="fade">
                                      <p:cBhvr>
                                        <p:cTn id="45" dur="2000"/>
                                        <p:tgtEl>
                                          <p:spTgt spid="14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2000"/>
                                        <p:tgtEl>
                                          <p:spTgt spid="104"/>
                                        </p:tgtEl>
                                      </p:cBhvr>
                                    </p:animEffect>
                                    <p:set>
                                      <p:cBhvr>
                                        <p:cTn id="50" dur="1" fill="hold">
                                          <p:stCondLst>
                                            <p:cond delay="1999"/>
                                          </p:stCondLst>
                                        </p:cTn>
                                        <p:tgtEl>
                                          <p:spTgt spid="104"/>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000"/>
                                        <p:tgtEl>
                                          <p:spTgt spid="126"/>
                                        </p:tgtEl>
                                      </p:cBhvr>
                                    </p:animEffect>
                                    <p:set>
                                      <p:cBhvr>
                                        <p:cTn id="53" dur="1" fill="hold">
                                          <p:stCondLst>
                                            <p:cond delay="1999"/>
                                          </p:stCondLst>
                                        </p:cTn>
                                        <p:tgtEl>
                                          <p:spTgt spid="12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000"/>
                                        <p:tgtEl>
                                          <p:spTgt spid="127"/>
                                        </p:tgtEl>
                                      </p:cBhvr>
                                    </p:animEffect>
                                    <p:set>
                                      <p:cBhvr>
                                        <p:cTn id="56" dur="1" fill="hold">
                                          <p:stCondLst>
                                            <p:cond delay="1999"/>
                                          </p:stCondLst>
                                        </p:cTn>
                                        <p:tgtEl>
                                          <p:spTgt spid="12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2000"/>
                                        <p:tgtEl>
                                          <p:spTgt spid="148"/>
                                        </p:tgtEl>
                                      </p:cBhvr>
                                    </p:animEffect>
                                    <p:set>
                                      <p:cBhvr>
                                        <p:cTn id="59" dur="1" fill="hold">
                                          <p:stCondLst>
                                            <p:cond delay="1999"/>
                                          </p:stCondLst>
                                        </p:cTn>
                                        <p:tgtEl>
                                          <p:spTgt spid="148"/>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2000"/>
                                        <p:tgtEl>
                                          <p:spTgt spid="149"/>
                                        </p:tgtEl>
                                      </p:cBhvr>
                                    </p:animEffect>
                                    <p:set>
                                      <p:cBhvr>
                                        <p:cTn id="62" dur="1" fill="hold">
                                          <p:stCondLst>
                                            <p:cond delay="1999"/>
                                          </p:stCondLst>
                                        </p:cTn>
                                        <p:tgtEl>
                                          <p:spTgt spid="14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0"/>
                                        </p:tgtEl>
                                        <p:attrNameLst>
                                          <p:attrName>style.visibility</p:attrName>
                                        </p:attrNameLst>
                                      </p:cBhvr>
                                      <p:to>
                                        <p:strVal val="visible"/>
                                      </p:to>
                                    </p:set>
                                    <p:animEffect transition="in" filter="fade">
                                      <p:cBhvr>
                                        <p:cTn id="67" dur="2000"/>
                                        <p:tgtEl>
                                          <p:spTgt spid="1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p:cTn id="70" dur="2000"/>
                                        <p:tgtEl>
                                          <p:spTgt spid="177"/>
                                        </p:tgtEl>
                                      </p:cBhvr>
                                    </p:animEffect>
                                  </p:childTnLst>
                                </p:cTn>
                              </p:par>
                              <p:par>
                                <p:cTn id="71" presetID="10" presetClass="entr" presetSubtype="0" fill="hold"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2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3" grpId="1"/>
      <p:bldP spid="126" grpId="0"/>
      <p:bldP spid="126" grpId="1"/>
      <p:bldP spid="148" grpId="0" animBg="1"/>
      <p:bldP spid="148" grpId="1" animBg="1"/>
      <p:bldP spid="17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pSp>
        <p:nvGrpSpPr>
          <p:cNvPr id="2" name="Groupe 186"/>
          <p:cNvGrpSpPr/>
          <p:nvPr/>
        </p:nvGrpSpPr>
        <p:grpSpPr>
          <a:xfrm>
            <a:off x="-15198" y="2271840"/>
            <a:ext cx="2736304" cy="4195628"/>
            <a:chOff x="4499992" y="2564904"/>
            <a:chExt cx="2736304" cy="4195628"/>
          </a:xfrm>
        </p:grpSpPr>
        <p:sp>
          <p:nvSpPr>
            <p:cNvPr id="115" name="ZoneTexte 114"/>
            <p:cNvSpPr txBox="1"/>
            <p:nvPr/>
          </p:nvSpPr>
          <p:spPr>
            <a:xfrm>
              <a:off x="4788024" y="6237312"/>
              <a:ext cx="2088232" cy="523220"/>
            </a:xfrm>
            <a:prstGeom prst="rect">
              <a:avLst/>
            </a:prstGeom>
            <a:noFill/>
          </p:spPr>
          <p:txBody>
            <a:bodyPr wrap="square" rtlCol="0">
              <a:spAutoFit/>
            </a:bodyPr>
            <a:lstStyle/>
            <a:p>
              <a:r>
                <a:rPr lang="fr-FR" sz="2800" dirty="0" smtClean="0"/>
                <a:t>Admission</a:t>
              </a:r>
              <a:endParaRPr lang="fr-FR" sz="2800" dirty="0"/>
            </a:p>
          </p:txBody>
        </p:sp>
        <p:sp>
          <p:nvSpPr>
            <p:cNvPr id="9" name="Secteurs 8"/>
            <p:cNvSpPr/>
            <p:nvPr/>
          </p:nvSpPr>
          <p:spPr>
            <a:xfrm rot="5400000">
              <a:off x="5076116" y="2996892"/>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Rectangle 11"/>
            <p:cNvSpPr/>
            <p:nvPr/>
          </p:nvSpPr>
          <p:spPr>
            <a:xfrm>
              <a:off x="5541816" y="2564904"/>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22"/>
            <p:cNvCxnSpPr/>
            <p:nvPr/>
          </p:nvCxnSpPr>
          <p:spPr>
            <a:xfrm rot="20640000">
              <a:off x="5829562" y="3024000"/>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rot="2034912">
              <a:off x="5796993" y="3082757"/>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rot="2034912">
              <a:off x="5929268" y="2885110"/>
              <a:ext cx="0" cy="216024"/>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rot="960000" flipH="1">
              <a:off x="5330662" y="3026633"/>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e 20"/>
            <p:cNvGrpSpPr/>
            <p:nvPr/>
          </p:nvGrpSpPr>
          <p:grpSpPr>
            <a:xfrm rot="19565088" flipH="1">
              <a:off x="5292080" y="2959950"/>
              <a:ext cx="144016" cy="216024"/>
              <a:chOff x="6300192" y="2420888"/>
              <a:chExt cx="144016" cy="288032"/>
            </a:xfrm>
          </p:grpSpPr>
          <p:cxnSp>
            <p:nvCxnSpPr>
              <p:cNvPr id="31" name="Connecteur droit 30"/>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35" name="Connecteur droit 34"/>
            <p:cNvCxnSpPr>
              <a:stCxn id="12" idx="2"/>
              <a:endCxn id="12" idx="2"/>
            </p:cNvCxnSpPr>
            <p:nvPr/>
          </p:nvCxnSpPr>
          <p:spPr>
            <a:xfrm>
              <a:off x="5613824" y="299695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5550694" y="2997345"/>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riangle isocèle 43"/>
            <p:cNvSpPr/>
            <p:nvPr/>
          </p:nvSpPr>
          <p:spPr>
            <a:xfrm rot="10800000">
              <a:off x="5541208" y="2996952"/>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5076056" y="3531636"/>
              <a:ext cx="1080120" cy="14815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5076056" y="5007990"/>
              <a:ext cx="1080120" cy="72008"/>
            </a:xfrm>
            <a:prstGeom prst="rect">
              <a:avLst/>
            </a:prstGeom>
            <a:blipFill>
              <a:blip r:embed="rId2"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5538546" y="5085184"/>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51"/>
            <p:cNvCxnSpPr/>
            <p:nvPr/>
          </p:nvCxnSpPr>
          <p:spPr>
            <a:xfrm>
              <a:off x="5087932" y="3537388"/>
              <a:ext cx="10548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8" name="Connecteur droit 97"/>
            <p:cNvCxnSpPr/>
            <p:nvPr/>
          </p:nvCxnSpPr>
          <p:spPr>
            <a:xfrm>
              <a:off x="5076056" y="5085184"/>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8" name="Connecteur droit 107"/>
            <p:cNvCxnSpPr/>
            <p:nvPr/>
          </p:nvCxnSpPr>
          <p:spPr>
            <a:xfrm>
              <a:off x="6156176" y="5083196"/>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Connecteur droit avec flèche 116"/>
            <p:cNvCxnSpPr/>
            <p:nvPr/>
          </p:nvCxnSpPr>
          <p:spPr>
            <a:xfrm>
              <a:off x="5292080" y="3717032"/>
              <a:ext cx="0" cy="936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p:cNvCxnSpPr/>
            <p:nvPr/>
          </p:nvCxnSpPr>
          <p:spPr>
            <a:xfrm>
              <a:off x="5868144" y="3717032"/>
              <a:ext cx="0" cy="936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ZoneTexte 119"/>
            <p:cNvSpPr txBox="1"/>
            <p:nvPr/>
          </p:nvSpPr>
          <p:spPr>
            <a:xfrm>
              <a:off x="6300192" y="3230392"/>
              <a:ext cx="936104" cy="523220"/>
            </a:xfrm>
            <a:prstGeom prst="rect">
              <a:avLst/>
            </a:prstGeom>
            <a:noFill/>
          </p:spPr>
          <p:txBody>
            <a:bodyPr wrap="square" rtlCol="0">
              <a:spAutoFit/>
            </a:bodyPr>
            <a:lstStyle/>
            <a:p>
              <a:r>
                <a:rPr lang="fr-FR" sz="2800" dirty="0" smtClean="0"/>
                <a:t>PMH</a:t>
              </a:r>
              <a:endParaRPr lang="fr-FR" sz="2800" dirty="0"/>
            </a:p>
          </p:txBody>
        </p:sp>
        <p:sp>
          <p:nvSpPr>
            <p:cNvPr id="121" name="ZoneTexte 120"/>
            <p:cNvSpPr txBox="1"/>
            <p:nvPr/>
          </p:nvSpPr>
          <p:spPr>
            <a:xfrm>
              <a:off x="6300192" y="4715264"/>
              <a:ext cx="936104" cy="523220"/>
            </a:xfrm>
            <a:prstGeom prst="rect">
              <a:avLst/>
            </a:prstGeom>
            <a:noFill/>
          </p:spPr>
          <p:txBody>
            <a:bodyPr wrap="square" rtlCol="0">
              <a:spAutoFit/>
            </a:bodyPr>
            <a:lstStyle/>
            <a:p>
              <a:r>
                <a:rPr lang="fr-FR" sz="2800" dirty="0" smtClean="0"/>
                <a:t>PMB</a:t>
              </a:r>
              <a:endParaRPr lang="fr-FR" sz="2800" dirty="0"/>
            </a:p>
          </p:txBody>
        </p:sp>
        <p:cxnSp>
          <p:nvCxnSpPr>
            <p:cNvPr id="123" name="Connecteur droit avec flèche 122"/>
            <p:cNvCxnSpPr/>
            <p:nvPr/>
          </p:nvCxnSpPr>
          <p:spPr>
            <a:xfrm>
              <a:off x="4860032" y="3501008"/>
              <a:ext cx="0" cy="1512168"/>
            </a:xfrm>
            <a:prstGeom prst="straightConnector1">
              <a:avLst/>
            </a:prstGeom>
            <a:ln w="15875">
              <a:headEnd type="arrow"/>
              <a:tailEnd type="arrow"/>
            </a:ln>
          </p:spPr>
          <p:style>
            <a:lnRef idx="1">
              <a:schemeClr val="accent1"/>
            </a:lnRef>
            <a:fillRef idx="0">
              <a:schemeClr val="accent1"/>
            </a:fillRef>
            <a:effectRef idx="0">
              <a:schemeClr val="accent1"/>
            </a:effectRef>
            <a:fontRef idx="minor">
              <a:schemeClr val="tx1"/>
            </a:fontRef>
          </p:style>
        </p:cxnSp>
        <p:sp>
          <p:nvSpPr>
            <p:cNvPr id="124" name="ZoneTexte 123"/>
            <p:cNvSpPr txBox="1"/>
            <p:nvPr/>
          </p:nvSpPr>
          <p:spPr>
            <a:xfrm>
              <a:off x="4499992" y="3913892"/>
              <a:ext cx="432048" cy="523220"/>
            </a:xfrm>
            <a:prstGeom prst="rect">
              <a:avLst/>
            </a:prstGeom>
            <a:noFill/>
          </p:spPr>
          <p:txBody>
            <a:bodyPr wrap="square" rtlCol="0">
              <a:spAutoFit/>
            </a:bodyPr>
            <a:lstStyle/>
            <a:p>
              <a:r>
                <a:rPr lang="fr-FR" sz="2800" dirty="0" smtClean="0"/>
                <a:t>h</a:t>
              </a:r>
              <a:endParaRPr lang="fr-FR" sz="2800" dirty="0"/>
            </a:p>
          </p:txBody>
        </p:sp>
        <p:cxnSp>
          <p:nvCxnSpPr>
            <p:cNvPr id="125" name="Connecteur droit avec flèche 124"/>
            <p:cNvCxnSpPr/>
            <p:nvPr/>
          </p:nvCxnSpPr>
          <p:spPr>
            <a:xfrm flipH="1">
              <a:off x="5076056" y="4869160"/>
              <a:ext cx="1069200" cy="0"/>
            </a:xfrm>
            <a:prstGeom prst="straightConnector1">
              <a:avLst/>
            </a:prstGeom>
            <a:ln w="15875">
              <a:headEnd type="arrow"/>
              <a:tailEnd type="arrow"/>
            </a:ln>
          </p:spPr>
          <p:style>
            <a:lnRef idx="1">
              <a:schemeClr val="accent1"/>
            </a:lnRef>
            <a:fillRef idx="0">
              <a:schemeClr val="accent1"/>
            </a:fillRef>
            <a:effectRef idx="0">
              <a:schemeClr val="accent1"/>
            </a:effectRef>
            <a:fontRef idx="minor">
              <a:schemeClr val="tx1"/>
            </a:fontRef>
          </p:style>
        </p:cxnSp>
        <p:sp>
          <p:nvSpPr>
            <p:cNvPr id="132" name="ZoneTexte 131"/>
            <p:cNvSpPr txBox="1"/>
            <p:nvPr/>
          </p:nvSpPr>
          <p:spPr>
            <a:xfrm>
              <a:off x="5436096" y="4454174"/>
              <a:ext cx="360040" cy="523220"/>
            </a:xfrm>
            <a:prstGeom prst="rect">
              <a:avLst/>
            </a:prstGeom>
            <a:noFill/>
          </p:spPr>
          <p:txBody>
            <a:bodyPr wrap="square" rtlCol="0">
              <a:spAutoFit/>
            </a:bodyPr>
            <a:lstStyle/>
            <a:p>
              <a:r>
                <a:rPr lang="fr-FR" sz="2800" dirty="0" smtClean="0"/>
                <a:t>S</a:t>
              </a:r>
              <a:endParaRPr lang="fr-FR" sz="2800" dirty="0"/>
            </a:p>
          </p:txBody>
        </p:sp>
      </p:grpSp>
      <p:grpSp>
        <p:nvGrpSpPr>
          <p:cNvPr id="4" name="Groupe 180"/>
          <p:cNvGrpSpPr/>
          <p:nvPr/>
        </p:nvGrpSpPr>
        <p:grpSpPr>
          <a:xfrm>
            <a:off x="2895564" y="2269852"/>
            <a:ext cx="1080120" cy="2808312"/>
            <a:chOff x="7524328" y="2568854"/>
            <a:chExt cx="1080120" cy="2808312"/>
          </a:xfrm>
        </p:grpSpPr>
        <p:grpSp>
          <p:nvGrpSpPr>
            <p:cNvPr id="5" name="Groupe 144"/>
            <p:cNvGrpSpPr/>
            <p:nvPr/>
          </p:nvGrpSpPr>
          <p:grpSpPr>
            <a:xfrm>
              <a:off x="7524328" y="4144646"/>
              <a:ext cx="1080120" cy="1080120"/>
              <a:chOff x="3779912" y="5237584"/>
              <a:chExt cx="1080120" cy="1080120"/>
            </a:xfrm>
          </p:grpSpPr>
          <p:sp>
            <p:nvSpPr>
              <p:cNvPr id="144" name="Rectangle 143"/>
              <p:cNvSpPr/>
              <p:nvPr/>
            </p:nvSpPr>
            <p:spPr>
              <a:xfrm>
                <a:off x="4242402" y="5237584"/>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p:cNvSpPr/>
              <p:nvPr/>
            </p:nvSpPr>
            <p:spPr>
              <a:xfrm>
                <a:off x="3779912" y="5237584"/>
                <a:ext cx="1080120" cy="72008"/>
              </a:xfrm>
              <a:prstGeom prst="rect">
                <a:avLst/>
              </a:prstGeom>
              <a:blipFill>
                <a:blip r:embed="rId2"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Secteurs 55"/>
            <p:cNvSpPr/>
            <p:nvPr/>
          </p:nvSpPr>
          <p:spPr>
            <a:xfrm rot="5400000">
              <a:off x="7524388" y="3000842"/>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7" name="Rectangle 56"/>
            <p:cNvSpPr/>
            <p:nvPr/>
          </p:nvSpPr>
          <p:spPr>
            <a:xfrm>
              <a:off x="7990088" y="2568854"/>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1" name="Connecteur droit 70"/>
            <p:cNvCxnSpPr/>
            <p:nvPr/>
          </p:nvCxnSpPr>
          <p:spPr>
            <a:xfrm rot="20640000">
              <a:off x="8280272" y="3027950"/>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e 20"/>
            <p:cNvGrpSpPr/>
            <p:nvPr/>
          </p:nvGrpSpPr>
          <p:grpSpPr>
            <a:xfrm rot="2034912">
              <a:off x="8306226" y="2890011"/>
              <a:ext cx="144016" cy="216024"/>
              <a:chOff x="6300192" y="2420888"/>
              <a:chExt cx="144016" cy="288032"/>
            </a:xfrm>
          </p:grpSpPr>
          <p:cxnSp>
            <p:nvCxnSpPr>
              <p:cNvPr id="73" name="Connecteur droit 72"/>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Connecteur droit avec flèche 73"/>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67" name="Connecteur droit 66"/>
            <p:cNvCxnSpPr/>
            <p:nvPr/>
          </p:nvCxnSpPr>
          <p:spPr>
            <a:xfrm rot="960000" flipH="1">
              <a:off x="7778934" y="3030583"/>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Groupe 20"/>
            <p:cNvGrpSpPr/>
            <p:nvPr/>
          </p:nvGrpSpPr>
          <p:grpSpPr>
            <a:xfrm rot="19565088" flipH="1">
              <a:off x="7686910" y="2882180"/>
              <a:ext cx="144016" cy="216024"/>
              <a:chOff x="6300192" y="2420888"/>
              <a:chExt cx="144016" cy="288032"/>
            </a:xfrm>
          </p:grpSpPr>
          <p:cxnSp>
            <p:nvCxnSpPr>
              <p:cNvPr id="69" name="Connecteur droit 68"/>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Connecteur droit avec flèche 69"/>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60" name="Connecteur droit 59"/>
            <p:cNvCxnSpPr>
              <a:stCxn id="57" idx="2"/>
              <a:endCxn id="57" idx="2"/>
            </p:cNvCxnSpPr>
            <p:nvPr/>
          </p:nvCxnSpPr>
          <p:spPr>
            <a:xfrm>
              <a:off x="8062096" y="30009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7998966" y="3001295"/>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riangle isocèle 61"/>
            <p:cNvSpPr/>
            <p:nvPr/>
          </p:nvSpPr>
          <p:spPr>
            <a:xfrm rot="10800000">
              <a:off x="7989480" y="3000902"/>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7524328" y="3535586"/>
              <a:ext cx="1080120" cy="1481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6" name="Connecteur droit 65"/>
            <p:cNvCxnSpPr/>
            <p:nvPr/>
          </p:nvCxnSpPr>
          <p:spPr>
            <a:xfrm>
              <a:off x="7536204" y="3541338"/>
              <a:ext cx="10548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Groupe 137"/>
            <p:cNvGrpSpPr/>
            <p:nvPr/>
          </p:nvGrpSpPr>
          <p:grpSpPr>
            <a:xfrm>
              <a:off x="7524328" y="4936734"/>
              <a:ext cx="1080120" cy="440432"/>
              <a:chOff x="5076056" y="5083196"/>
              <a:chExt cx="1080120" cy="290020"/>
            </a:xfrm>
          </p:grpSpPr>
          <p:cxnSp>
            <p:nvCxnSpPr>
              <p:cNvPr id="139" name="Connecteur droit 138"/>
              <p:cNvCxnSpPr/>
              <p:nvPr/>
            </p:nvCxnSpPr>
            <p:spPr>
              <a:xfrm>
                <a:off x="5076056" y="5085184"/>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Connecteur droit 139"/>
              <p:cNvCxnSpPr/>
              <p:nvPr/>
            </p:nvCxnSpPr>
            <p:spPr>
              <a:xfrm>
                <a:off x="6156176" y="5083196"/>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46" name="Connecteur droit 145"/>
            <p:cNvCxnSpPr/>
            <p:nvPr/>
          </p:nvCxnSpPr>
          <p:spPr>
            <a:xfrm>
              <a:off x="7537546" y="5013766"/>
              <a:ext cx="1054800" cy="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Connecteur droit 147"/>
            <p:cNvCxnSpPr/>
            <p:nvPr/>
          </p:nvCxnSpPr>
          <p:spPr>
            <a:xfrm>
              <a:off x="7986066" y="4936734"/>
              <a:ext cx="0" cy="21602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9" name="Connecteur droit 148"/>
            <p:cNvCxnSpPr/>
            <p:nvPr/>
          </p:nvCxnSpPr>
          <p:spPr>
            <a:xfrm>
              <a:off x="8057395" y="4864726"/>
              <a:ext cx="0" cy="21602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1" name="Connecteur droit avec flèche 150"/>
            <p:cNvCxnSpPr/>
            <p:nvPr/>
          </p:nvCxnSpPr>
          <p:spPr>
            <a:xfrm flipV="1">
              <a:off x="7740352" y="3645024"/>
              <a:ext cx="0" cy="440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4" name="Connecteur droit avec flèche 153"/>
            <p:cNvCxnSpPr/>
            <p:nvPr/>
          </p:nvCxnSpPr>
          <p:spPr>
            <a:xfrm flipV="1">
              <a:off x="8244408" y="3645024"/>
              <a:ext cx="0" cy="440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5" name="ZoneTexte 154"/>
          <p:cNvSpPr txBox="1"/>
          <p:nvPr/>
        </p:nvSpPr>
        <p:spPr>
          <a:xfrm>
            <a:off x="2195736" y="5287982"/>
            <a:ext cx="2088232" cy="523220"/>
          </a:xfrm>
          <a:prstGeom prst="rect">
            <a:avLst/>
          </a:prstGeom>
          <a:noFill/>
        </p:spPr>
        <p:txBody>
          <a:bodyPr wrap="square" rtlCol="0">
            <a:spAutoFit/>
          </a:bodyPr>
          <a:lstStyle/>
          <a:p>
            <a:r>
              <a:rPr lang="fr-FR" sz="2800" dirty="0" smtClean="0"/>
              <a:t>Compression</a:t>
            </a:r>
            <a:endParaRPr lang="fr-FR" sz="2800" dirty="0"/>
          </a:p>
        </p:txBody>
      </p:sp>
      <p:grpSp>
        <p:nvGrpSpPr>
          <p:cNvPr id="11" name="Groupe 183"/>
          <p:cNvGrpSpPr/>
          <p:nvPr/>
        </p:nvGrpSpPr>
        <p:grpSpPr>
          <a:xfrm>
            <a:off x="4479740" y="2270327"/>
            <a:ext cx="1080120" cy="2808321"/>
            <a:chOff x="2771800" y="2708920"/>
            <a:chExt cx="1080120" cy="2808321"/>
          </a:xfrm>
        </p:grpSpPr>
        <p:sp>
          <p:nvSpPr>
            <p:cNvPr id="179" name="Rectangle 178"/>
            <p:cNvSpPr/>
            <p:nvPr/>
          </p:nvSpPr>
          <p:spPr>
            <a:xfrm>
              <a:off x="3234290" y="3681404"/>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0" name="Rectangle 179"/>
            <p:cNvSpPr/>
            <p:nvPr/>
          </p:nvSpPr>
          <p:spPr>
            <a:xfrm>
              <a:off x="2771800" y="3681404"/>
              <a:ext cx="1080120" cy="72008"/>
            </a:xfrm>
            <a:prstGeom prst="rect">
              <a:avLst/>
            </a:prstGeom>
            <a:blipFill>
              <a:blip r:embed="rId2"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Secteurs 157"/>
            <p:cNvSpPr/>
            <p:nvPr/>
          </p:nvSpPr>
          <p:spPr>
            <a:xfrm rot="5400000">
              <a:off x="2771860" y="3140908"/>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9" name="Rectangle 158"/>
            <p:cNvSpPr/>
            <p:nvPr/>
          </p:nvSpPr>
          <p:spPr>
            <a:xfrm>
              <a:off x="3237560" y="2708920"/>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0" name="Connecteur droit 159"/>
            <p:cNvCxnSpPr/>
            <p:nvPr/>
          </p:nvCxnSpPr>
          <p:spPr>
            <a:xfrm rot="20640000">
              <a:off x="3527744" y="3168016"/>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Groupe 20"/>
            <p:cNvGrpSpPr/>
            <p:nvPr/>
          </p:nvGrpSpPr>
          <p:grpSpPr>
            <a:xfrm rot="2034912">
              <a:off x="3559636" y="3030077"/>
              <a:ext cx="144016" cy="216024"/>
              <a:chOff x="6300192" y="2420888"/>
              <a:chExt cx="144016" cy="288032"/>
            </a:xfrm>
          </p:grpSpPr>
          <p:cxnSp>
            <p:nvCxnSpPr>
              <p:cNvPr id="177" name="Connecteur droit 176"/>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8" name="Connecteur droit avec flèche 177"/>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162" name="Connecteur droit 161"/>
            <p:cNvCxnSpPr/>
            <p:nvPr/>
          </p:nvCxnSpPr>
          <p:spPr>
            <a:xfrm rot="960000" flipH="1">
              <a:off x="3026406" y="3170649"/>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e 20"/>
            <p:cNvGrpSpPr/>
            <p:nvPr/>
          </p:nvGrpSpPr>
          <p:grpSpPr>
            <a:xfrm rot="19565088" flipH="1">
              <a:off x="2934382" y="3022246"/>
              <a:ext cx="144016" cy="216024"/>
              <a:chOff x="6300192" y="2420888"/>
              <a:chExt cx="144016" cy="288032"/>
            </a:xfrm>
          </p:grpSpPr>
          <p:cxnSp>
            <p:nvCxnSpPr>
              <p:cNvPr id="175" name="Connecteur droit 174"/>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6" name="Connecteur droit avec flèche 175"/>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164" name="Connecteur droit 163"/>
            <p:cNvCxnSpPr>
              <a:stCxn id="159" idx="2"/>
              <a:endCxn id="159" idx="2"/>
            </p:cNvCxnSpPr>
            <p:nvPr/>
          </p:nvCxnSpPr>
          <p:spPr>
            <a:xfrm>
              <a:off x="3309568" y="314096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Connecteur droit 164"/>
            <p:cNvCxnSpPr/>
            <p:nvPr/>
          </p:nvCxnSpPr>
          <p:spPr>
            <a:xfrm>
              <a:off x="3246438" y="3141361"/>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6" name="Triangle isocèle 165"/>
            <p:cNvSpPr/>
            <p:nvPr/>
          </p:nvSpPr>
          <p:spPr>
            <a:xfrm rot="10800000">
              <a:off x="3236952" y="3140968"/>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7" name="Rectangle 166"/>
            <p:cNvSpPr/>
            <p:nvPr/>
          </p:nvSpPr>
          <p:spPr>
            <a:xfrm>
              <a:off x="2771800" y="3675652"/>
              <a:ext cx="1080120" cy="1481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37"/>
            <p:cNvGrpSpPr/>
            <p:nvPr/>
          </p:nvGrpSpPr>
          <p:grpSpPr>
            <a:xfrm>
              <a:off x="2771800" y="5076810"/>
              <a:ext cx="1080120" cy="440431"/>
              <a:chOff x="5076056" y="5083196"/>
              <a:chExt cx="1080120" cy="290019"/>
            </a:xfrm>
          </p:grpSpPr>
          <p:cxnSp>
            <p:nvCxnSpPr>
              <p:cNvPr id="173" name="Connecteur droit 172"/>
              <p:cNvCxnSpPr/>
              <p:nvPr/>
            </p:nvCxnSpPr>
            <p:spPr>
              <a:xfrm>
                <a:off x="5076056" y="5085183"/>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Connecteur droit 173"/>
              <p:cNvCxnSpPr/>
              <p:nvPr/>
            </p:nvCxnSpPr>
            <p:spPr>
              <a:xfrm>
                <a:off x="6156176" y="5083196"/>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70" name="Connecteur droit 169"/>
            <p:cNvCxnSpPr/>
            <p:nvPr/>
          </p:nvCxnSpPr>
          <p:spPr>
            <a:xfrm>
              <a:off x="2790956" y="5157192"/>
              <a:ext cx="1054800" cy="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83" name="Éclair 182"/>
            <p:cNvSpPr/>
            <p:nvPr/>
          </p:nvSpPr>
          <p:spPr>
            <a:xfrm rot="1591623">
              <a:off x="3203848" y="3339178"/>
              <a:ext cx="216024" cy="216024"/>
            </a:xfrm>
            <a:prstGeom prst="lightningBol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9" name="ZoneTexte 188"/>
          <p:cNvSpPr txBox="1"/>
          <p:nvPr/>
        </p:nvSpPr>
        <p:spPr>
          <a:xfrm>
            <a:off x="4208770" y="6002124"/>
            <a:ext cx="3168352" cy="523220"/>
          </a:xfrm>
          <a:prstGeom prst="rect">
            <a:avLst/>
          </a:prstGeom>
          <a:noFill/>
        </p:spPr>
        <p:txBody>
          <a:bodyPr wrap="square" rtlCol="0">
            <a:spAutoFit/>
          </a:bodyPr>
          <a:lstStyle/>
          <a:p>
            <a:r>
              <a:rPr lang="fr-FR" sz="2800" dirty="0" smtClean="0"/>
              <a:t>Explosion / Détente</a:t>
            </a:r>
            <a:endParaRPr lang="fr-FR" sz="2800" dirty="0"/>
          </a:p>
        </p:txBody>
      </p:sp>
      <p:grpSp>
        <p:nvGrpSpPr>
          <p:cNvPr id="17" name="Groupe 215"/>
          <p:cNvGrpSpPr/>
          <p:nvPr/>
        </p:nvGrpSpPr>
        <p:grpSpPr>
          <a:xfrm>
            <a:off x="5738708" y="2269852"/>
            <a:ext cx="1080120" cy="3600400"/>
            <a:chOff x="467544" y="2515412"/>
            <a:chExt cx="1080120" cy="3600400"/>
          </a:xfrm>
        </p:grpSpPr>
        <p:sp>
          <p:nvSpPr>
            <p:cNvPr id="190" name="Secteurs 189"/>
            <p:cNvSpPr/>
            <p:nvPr/>
          </p:nvSpPr>
          <p:spPr>
            <a:xfrm rot="5400000">
              <a:off x="467604" y="2947400"/>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1" name="Rectangle 190"/>
            <p:cNvSpPr/>
            <p:nvPr/>
          </p:nvSpPr>
          <p:spPr>
            <a:xfrm>
              <a:off x="933304" y="2515412"/>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2" name="Connecteur droit 191"/>
            <p:cNvCxnSpPr/>
            <p:nvPr/>
          </p:nvCxnSpPr>
          <p:spPr>
            <a:xfrm rot="20640000">
              <a:off x="1221050" y="2974508"/>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p:nvPr/>
          </p:nvCxnSpPr>
          <p:spPr>
            <a:xfrm rot="2034912">
              <a:off x="1188481" y="3033265"/>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4" name="Connecteur droit avec flèche 193"/>
            <p:cNvCxnSpPr/>
            <p:nvPr/>
          </p:nvCxnSpPr>
          <p:spPr>
            <a:xfrm rot="2034912">
              <a:off x="1320756" y="2835618"/>
              <a:ext cx="0" cy="216024"/>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195" name="Connecteur droit 194"/>
            <p:cNvCxnSpPr/>
            <p:nvPr/>
          </p:nvCxnSpPr>
          <p:spPr>
            <a:xfrm rot="960000" flipH="1">
              <a:off x="722150" y="2977141"/>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e 20"/>
            <p:cNvGrpSpPr/>
            <p:nvPr/>
          </p:nvGrpSpPr>
          <p:grpSpPr>
            <a:xfrm rot="19565088" flipH="1">
              <a:off x="629886" y="2831134"/>
              <a:ext cx="144016" cy="216024"/>
              <a:chOff x="6300192" y="2420888"/>
              <a:chExt cx="144016" cy="288032"/>
            </a:xfrm>
          </p:grpSpPr>
          <p:cxnSp>
            <p:nvCxnSpPr>
              <p:cNvPr id="214" name="Connecteur droit 213"/>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5" name="Connecteur droit avec flèche 214"/>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197" name="Connecteur droit 196"/>
            <p:cNvCxnSpPr>
              <a:stCxn id="191" idx="2"/>
              <a:endCxn id="191" idx="2"/>
            </p:cNvCxnSpPr>
            <p:nvPr/>
          </p:nvCxnSpPr>
          <p:spPr>
            <a:xfrm>
              <a:off x="1005312" y="294746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Connecteur droit 197"/>
            <p:cNvCxnSpPr/>
            <p:nvPr/>
          </p:nvCxnSpPr>
          <p:spPr>
            <a:xfrm>
              <a:off x="942182" y="2947853"/>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9" name="Triangle isocèle 198"/>
            <p:cNvSpPr/>
            <p:nvPr/>
          </p:nvSpPr>
          <p:spPr>
            <a:xfrm rot="10800000">
              <a:off x="932696" y="2947460"/>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0" name="Rectangle 199"/>
            <p:cNvSpPr/>
            <p:nvPr/>
          </p:nvSpPr>
          <p:spPr>
            <a:xfrm>
              <a:off x="467544" y="3482144"/>
              <a:ext cx="1080120" cy="14815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1" name="Rectangle 200"/>
            <p:cNvSpPr/>
            <p:nvPr/>
          </p:nvSpPr>
          <p:spPr>
            <a:xfrm>
              <a:off x="467544" y="4958498"/>
              <a:ext cx="1080120" cy="72008"/>
            </a:xfrm>
            <a:prstGeom prst="rect">
              <a:avLst/>
            </a:prstGeom>
            <a:blipFill>
              <a:blip r:embed="rId2"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2" name="Rectangle 201"/>
            <p:cNvSpPr/>
            <p:nvPr/>
          </p:nvSpPr>
          <p:spPr>
            <a:xfrm>
              <a:off x="930034" y="5035692"/>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3" name="Connecteur droit 202"/>
            <p:cNvCxnSpPr/>
            <p:nvPr/>
          </p:nvCxnSpPr>
          <p:spPr>
            <a:xfrm>
              <a:off x="479420" y="3487896"/>
              <a:ext cx="10548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4" name="Connecteur droit 203"/>
            <p:cNvCxnSpPr/>
            <p:nvPr/>
          </p:nvCxnSpPr>
          <p:spPr>
            <a:xfrm>
              <a:off x="467544" y="5035692"/>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5" name="Connecteur droit 204"/>
            <p:cNvCxnSpPr/>
            <p:nvPr/>
          </p:nvCxnSpPr>
          <p:spPr>
            <a:xfrm>
              <a:off x="1547664" y="5033704"/>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Connecteur droit avec flèche 205"/>
            <p:cNvCxnSpPr/>
            <p:nvPr/>
          </p:nvCxnSpPr>
          <p:spPr>
            <a:xfrm>
              <a:off x="683568" y="3667540"/>
              <a:ext cx="0" cy="936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 name="Connecteur droit avec flèche 206"/>
            <p:cNvCxnSpPr/>
            <p:nvPr/>
          </p:nvCxnSpPr>
          <p:spPr>
            <a:xfrm>
              <a:off x="1259632" y="3667540"/>
              <a:ext cx="0" cy="936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e 245"/>
          <p:cNvGrpSpPr/>
          <p:nvPr/>
        </p:nvGrpSpPr>
        <p:grpSpPr>
          <a:xfrm>
            <a:off x="7504076" y="2263646"/>
            <a:ext cx="1080120" cy="2970626"/>
            <a:chOff x="251520" y="2513424"/>
            <a:chExt cx="1080120" cy="2970626"/>
          </a:xfrm>
        </p:grpSpPr>
        <p:grpSp>
          <p:nvGrpSpPr>
            <p:cNvPr id="21" name="Groupe 144"/>
            <p:cNvGrpSpPr/>
            <p:nvPr/>
          </p:nvGrpSpPr>
          <p:grpSpPr>
            <a:xfrm>
              <a:off x="251520" y="4403930"/>
              <a:ext cx="1080120" cy="1080120"/>
              <a:chOff x="3779912" y="5237584"/>
              <a:chExt cx="1080120" cy="1080120"/>
            </a:xfrm>
          </p:grpSpPr>
          <p:sp>
            <p:nvSpPr>
              <p:cNvPr id="243" name="Rectangle 242"/>
              <p:cNvSpPr/>
              <p:nvPr/>
            </p:nvSpPr>
            <p:spPr>
              <a:xfrm>
                <a:off x="4242402" y="5237584"/>
                <a:ext cx="7200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4" name="Rectangle 243"/>
              <p:cNvSpPr/>
              <p:nvPr/>
            </p:nvSpPr>
            <p:spPr>
              <a:xfrm>
                <a:off x="3779912" y="5237584"/>
                <a:ext cx="1080120" cy="72008"/>
              </a:xfrm>
              <a:prstGeom prst="rect">
                <a:avLst/>
              </a:prstGeom>
              <a:blipFill>
                <a:blip r:embed="rId2"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0" name="Secteurs 219"/>
            <p:cNvSpPr/>
            <p:nvPr/>
          </p:nvSpPr>
          <p:spPr>
            <a:xfrm rot="5400000">
              <a:off x="251580" y="2945412"/>
              <a:ext cx="1080000" cy="1080120"/>
            </a:xfrm>
            <a:prstGeom prst="pie">
              <a:avLst>
                <a:gd name="adj1" fmla="val 5364744"/>
                <a:gd name="adj2" fmla="val 1620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1" name="Rectangle 220"/>
            <p:cNvSpPr/>
            <p:nvPr/>
          </p:nvSpPr>
          <p:spPr>
            <a:xfrm>
              <a:off x="717280" y="2513424"/>
              <a:ext cx="144016"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2" name="Connecteur droit 221"/>
            <p:cNvCxnSpPr/>
            <p:nvPr/>
          </p:nvCxnSpPr>
          <p:spPr>
            <a:xfrm rot="20640000">
              <a:off x="1007464" y="2972520"/>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Groupe 20"/>
            <p:cNvGrpSpPr/>
            <p:nvPr/>
          </p:nvGrpSpPr>
          <p:grpSpPr>
            <a:xfrm rot="2034912">
              <a:off x="977298" y="2903142"/>
              <a:ext cx="144016" cy="216024"/>
              <a:chOff x="6300192" y="2420888"/>
              <a:chExt cx="144016" cy="288032"/>
            </a:xfrm>
          </p:grpSpPr>
          <p:cxnSp>
            <p:nvCxnSpPr>
              <p:cNvPr id="241" name="Connecteur droit 240"/>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2" name="Connecteur droit avec flèche 241"/>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224" name="Connecteur droit 223"/>
            <p:cNvCxnSpPr/>
            <p:nvPr/>
          </p:nvCxnSpPr>
          <p:spPr>
            <a:xfrm rot="960000" flipH="1">
              <a:off x="506126" y="2975153"/>
              <a:ext cx="72008" cy="720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Groupe 20"/>
            <p:cNvGrpSpPr/>
            <p:nvPr/>
          </p:nvGrpSpPr>
          <p:grpSpPr>
            <a:xfrm rot="19565088" flipH="1">
              <a:off x="414102" y="2826750"/>
              <a:ext cx="144016" cy="216024"/>
              <a:chOff x="6300192" y="2420888"/>
              <a:chExt cx="144016" cy="288032"/>
            </a:xfrm>
          </p:grpSpPr>
          <p:cxnSp>
            <p:nvCxnSpPr>
              <p:cNvPr id="239" name="Connecteur droit 238"/>
              <p:cNvCxnSpPr/>
              <p:nvPr/>
            </p:nvCxnSpPr>
            <p:spPr>
              <a:xfrm>
                <a:off x="6300192" y="2708920"/>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0" name="Connecteur droit avec flèche 239"/>
              <p:cNvCxnSpPr/>
              <p:nvPr/>
            </p:nvCxnSpPr>
            <p:spPr>
              <a:xfrm>
                <a:off x="6372200" y="2420888"/>
                <a:ext cx="0" cy="288032"/>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grpSp>
        <p:cxnSp>
          <p:nvCxnSpPr>
            <p:cNvPr id="226" name="Connecteur droit 225"/>
            <p:cNvCxnSpPr>
              <a:stCxn id="221" idx="2"/>
              <a:endCxn id="221" idx="2"/>
            </p:cNvCxnSpPr>
            <p:nvPr/>
          </p:nvCxnSpPr>
          <p:spPr>
            <a:xfrm>
              <a:off x="789288" y="294547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Connecteur droit 226"/>
            <p:cNvCxnSpPr/>
            <p:nvPr/>
          </p:nvCxnSpPr>
          <p:spPr>
            <a:xfrm>
              <a:off x="726158" y="2945865"/>
              <a:ext cx="118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8" name="Triangle isocèle 227"/>
            <p:cNvSpPr/>
            <p:nvPr/>
          </p:nvSpPr>
          <p:spPr>
            <a:xfrm rot="10800000">
              <a:off x="716672" y="2945472"/>
              <a:ext cx="144016" cy="144016"/>
            </a:xfrm>
            <a:prstGeom prst="triangl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9" name="Rectangle 228"/>
            <p:cNvSpPr/>
            <p:nvPr/>
          </p:nvSpPr>
          <p:spPr>
            <a:xfrm>
              <a:off x="251520" y="3480156"/>
              <a:ext cx="1080120" cy="1481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0" name="Connecteur droit 229"/>
            <p:cNvCxnSpPr/>
            <p:nvPr/>
          </p:nvCxnSpPr>
          <p:spPr>
            <a:xfrm>
              <a:off x="263396" y="3485908"/>
              <a:ext cx="10548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e 137"/>
            <p:cNvGrpSpPr/>
            <p:nvPr/>
          </p:nvGrpSpPr>
          <p:grpSpPr>
            <a:xfrm>
              <a:off x="251520" y="4881314"/>
              <a:ext cx="1080120" cy="440431"/>
              <a:chOff x="5076056" y="5083196"/>
              <a:chExt cx="1080120" cy="290019"/>
            </a:xfrm>
          </p:grpSpPr>
          <p:cxnSp>
            <p:nvCxnSpPr>
              <p:cNvPr id="237" name="Connecteur droit 236"/>
              <p:cNvCxnSpPr/>
              <p:nvPr/>
            </p:nvCxnSpPr>
            <p:spPr>
              <a:xfrm>
                <a:off x="5076056" y="5085183"/>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8" name="Connecteur droit 237"/>
              <p:cNvCxnSpPr/>
              <p:nvPr/>
            </p:nvCxnSpPr>
            <p:spPr>
              <a:xfrm>
                <a:off x="6156176" y="5083196"/>
                <a:ext cx="0" cy="2880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32" name="Connecteur droit 231"/>
            <p:cNvCxnSpPr/>
            <p:nvPr/>
          </p:nvCxnSpPr>
          <p:spPr>
            <a:xfrm>
              <a:off x="266538" y="4959250"/>
              <a:ext cx="1054800" cy="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3" name="Connecteur droit 232"/>
            <p:cNvCxnSpPr/>
            <p:nvPr/>
          </p:nvCxnSpPr>
          <p:spPr>
            <a:xfrm>
              <a:off x="718282" y="4881304"/>
              <a:ext cx="0" cy="21602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4" name="Connecteur droit 233"/>
            <p:cNvCxnSpPr/>
            <p:nvPr/>
          </p:nvCxnSpPr>
          <p:spPr>
            <a:xfrm>
              <a:off x="784326" y="4809296"/>
              <a:ext cx="0" cy="21602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5" name="Connecteur droit avec flèche 234"/>
            <p:cNvCxnSpPr/>
            <p:nvPr/>
          </p:nvCxnSpPr>
          <p:spPr>
            <a:xfrm flipV="1">
              <a:off x="467544" y="3789040"/>
              <a:ext cx="0" cy="440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6" name="Connecteur droit avec flèche 235"/>
            <p:cNvCxnSpPr/>
            <p:nvPr/>
          </p:nvCxnSpPr>
          <p:spPr>
            <a:xfrm flipV="1">
              <a:off x="971600" y="3789040"/>
              <a:ext cx="0" cy="4404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47" name="ZoneTexte 246"/>
          <p:cNvSpPr txBox="1"/>
          <p:nvPr/>
        </p:nvSpPr>
        <p:spPr>
          <a:xfrm>
            <a:off x="7000020" y="5354052"/>
            <a:ext cx="2304256" cy="523220"/>
          </a:xfrm>
          <a:prstGeom prst="rect">
            <a:avLst/>
          </a:prstGeom>
          <a:noFill/>
        </p:spPr>
        <p:txBody>
          <a:bodyPr wrap="square" rtlCol="0">
            <a:spAutoFit/>
          </a:bodyPr>
          <a:lstStyle/>
          <a:p>
            <a:r>
              <a:rPr lang="fr-FR" sz="2800" dirty="0" smtClean="0"/>
              <a:t>Echappement</a:t>
            </a:r>
            <a:endParaRPr lang="fr-FR" sz="2800" dirty="0"/>
          </a:p>
        </p:txBody>
      </p:sp>
      <p:sp>
        <p:nvSpPr>
          <p:cNvPr id="133" name="Accolade ouvrante 132"/>
          <p:cNvSpPr/>
          <p:nvPr/>
        </p:nvSpPr>
        <p:spPr>
          <a:xfrm rot="16200000">
            <a:off x="5526692" y="4675914"/>
            <a:ext cx="288032" cy="26642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34" name="Connecteur droit 133"/>
          <p:cNvCxnSpPr/>
          <p:nvPr/>
        </p:nvCxnSpPr>
        <p:spPr>
          <a:xfrm>
            <a:off x="2881696" y="4718742"/>
            <a:ext cx="1054800" cy="0"/>
          </a:xfrm>
          <a:prstGeom prst="line">
            <a:avLst/>
          </a:prstGeom>
          <a:ln w="254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37" name="Connecteur droit 136"/>
          <p:cNvCxnSpPr/>
          <p:nvPr/>
        </p:nvCxnSpPr>
        <p:spPr>
          <a:xfrm>
            <a:off x="4470008" y="4714190"/>
            <a:ext cx="1054800" cy="0"/>
          </a:xfrm>
          <a:prstGeom prst="line">
            <a:avLst/>
          </a:prstGeom>
          <a:ln w="254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38" name="Connecteur droit 137"/>
          <p:cNvCxnSpPr/>
          <p:nvPr/>
        </p:nvCxnSpPr>
        <p:spPr>
          <a:xfrm>
            <a:off x="7528464" y="4718742"/>
            <a:ext cx="1054800" cy="0"/>
          </a:xfrm>
          <a:prstGeom prst="line">
            <a:avLst/>
          </a:prstGeom>
          <a:ln w="254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2" name="Connecteur droit 141"/>
          <p:cNvCxnSpPr/>
          <p:nvPr/>
        </p:nvCxnSpPr>
        <p:spPr>
          <a:xfrm>
            <a:off x="1619672" y="3233870"/>
            <a:ext cx="21602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7" name="Connecteur droit 146"/>
          <p:cNvCxnSpPr/>
          <p:nvPr/>
        </p:nvCxnSpPr>
        <p:spPr>
          <a:xfrm>
            <a:off x="1635592" y="4718742"/>
            <a:ext cx="21602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41" name="ZoneTexte 140"/>
          <p:cNvSpPr txBox="1"/>
          <p:nvPr/>
        </p:nvSpPr>
        <p:spPr>
          <a:xfrm>
            <a:off x="179512" y="1268760"/>
            <a:ext cx="7488832" cy="523220"/>
          </a:xfrm>
          <a:prstGeom prst="rect">
            <a:avLst/>
          </a:prstGeom>
          <a:noFill/>
        </p:spPr>
        <p:txBody>
          <a:bodyPr wrap="square" rtlCol="0">
            <a:spAutoFit/>
          </a:bodyPr>
          <a:lstStyle/>
          <a:p>
            <a:r>
              <a:rPr lang="fr-FR" sz="2800" dirty="0" smtClean="0"/>
              <a:t>Moteur à essence : BEAU de ROCHAS   </a:t>
            </a:r>
            <a:endParaRPr lang="fr-FR"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69461"/>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 name="Picture 2"/>
          <p:cNvPicPr>
            <a:picLocks noChangeAspect="1" noChangeArrowheads="1"/>
          </p:cNvPicPr>
          <p:nvPr/>
        </p:nvPicPr>
        <p:blipFill>
          <a:blip r:embed="rId2" cstate="print"/>
          <a:srcRect/>
          <a:stretch>
            <a:fillRect/>
          </a:stretch>
        </p:blipFill>
        <p:spPr bwMode="auto">
          <a:xfrm>
            <a:off x="323528" y="1772816"/>
            <a:ext cx="3340125" cy="2916499"/>
          </a:xfrm>
          <a:prstGeom prst="rect">
            <a:avLst/>
          </a:prstGeom>
          <a:noFill/>
          <a:ln w="9525">
            <a:noFill/>
            <a:miter lim="800000"/>
            <a:headEnd/>
            <a:tailEnd/>
          </a:ln>
        </p:spPr>
      </p:pic>
      <p:cxnSp>
        <p:nvCxnSpPr>
          <p:cNvPr id="16" name="Connecteur droit avec flèche 15"/>
          <p:cNvCxnSpPr/>
          <p:nvPr/>
        </p:nvCxnSpPr>
        <p:spPr>
          <a:xfrm rot="-480000">
            <a:off x="1777668" y="3154949"/>
            <a:ext cx="216024" cy="216024"/>
          </a:xfrm>
          <a:prstGeom prst="straightConnector1">
            <a:avLst/>
          </a:prstGeom>
          <a:ln w="25400">
            <a:solidFill>
              <a:srgbClr val="4F4F4F"/>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51520" y="4869160"/>
            <a:ext cx="3528392" cy="954107"/>
          </a:xfrm>
          <a:prstGeom prst="rect">
            <a:avLst/>
          </a:prstGeom>
          <a:noFill/>
        </p:spPr>
        <p:txBody>
          <a:bodyPr wrap="square" rtlCol="0">
            <a:spAutoFit/>
          </a:bodyPr>
          <a:lstStyle/>
          <a:p>
            <a:pPr algn="ctr"/>
            <a:r>
              <a:rPr lang="fr-FR" sz="2800" dirty="0" smtClean="0"/>
              <a:t>Moteur à essence : </a:t>
            </a:r>
          </a:p>
          <a:p>
            <a:pPr algn="ctr"/>
            <a:r>
              <a:rPr lang="fr-FR" sz="2800" dirty="0" smtClean="0"/>
              <a:t>BEAU de ROCHAS   </a:t>
            </a:r>
            <a:endParaRPr lang="fr-FR" sz="2800" dirty="0"/>
          </a:p>
        </p:txBody>
      </p:sp>
      <p:pic>
        <p:nvPicPr>
          <p:cNvPr id="150" name="Picture 3"/>
          <p:cNvPicPr>
            <a:picLocks noChangeAspect="1" noChangeArrowheads="1"/>
          </p:cNvPicPr>
          <p:nvPr/>
        </p:nvPicPr>
        <p:blipFill>
          <a:blip r:embed="rId3" cstate="print"/>
          <a:srcRect l="3802" t="3941" r="65781" b="34978"/>
          <a:stretch>
            <a:fillRect/>
          </a:stretch>
        </p:blipFill>
        <p:spPr bwMode="auto">
          <a:xfrm>
            <a:off x="5004048" y="1772816"/>
            <a:ext cx="2664296" cy="4464496"/>
          </a:xfrm>
          <a:prstGeom prst="rect">
            <a:avLst/>
          </a:prstGeom>
          <a:noFill/>
          <a:ln w="9525">
            <a:noFill/>
            <a:miter lim="800000"/>
            <a:headEnd/>
            <a:tailEnd/>
          </a:ln>
        </p:spPr>
      </p:pic>
      <p:sp>
        <p:nvSpPr>
          <p:cNvPr id="151" name="ZoneTexte 150"/>
          <p:cNvSpPr txBox="1"/>
          <p:nvPr/>
        </p:nvSpPr>
        <p:spPr>
          <a:xfrm>
            <a:off x="2843808" y="1196752"/>
            <a:ext cx="1872208" cy="954107"/>
          </a:xfrm>
          <a:prstGeom prst="rect">
            <a:avLst/>
          </a:prstGeom>
          <a:noFill/>
        </p:spPr>
        <p:txBody>
          <a:bodyPr wrap="square" rtlCol="0">
            <a:spAutoFit/>
          </a:bodyPr>
          <a:lstStyle/>
          <a:p>
            <a:pPr algn="ctr"/>
            <a:r>
              <a:rPr lang="fr-FR" sz="2800" dirty="0" smtClean="0"/>
              <a:t>Soupape admission</a:t>
            </a:r>
            <a:endParaRPr lang="fr-FR" sz="2800" dirty="0"/>
          </a:p>
        </p:txBody>
      </p:sp>
      <p:sp>
        <p:nvSpPr>
          <p:cNvPr id="155" name="ZoneTexte 154"/>
          <p:cNvSpPr txBox="1"/>
          <p:nvPr/>
        </p:nvSpPr>
        <p:spPr>
          <a:xfrm>
            <a:off x="6804248" y="1052736"/>
            <a:ext cx="2232248" cy="954107"/>
          </a:xfrm>
          <a:prstGeom prst="rect">
            <a:avLst/>
          </a:prstGeom>
          <a:noFill/>
        </p:spPr>
        <p:txBody>
          <a:bodyPr wrap="square" rtlCol="0">
            <a:spAutoFit/>
          </a:bodyPr>
          <a:lstStyle/>
          <a:p>
            <a:pPr algn="ctr"/>
            <a:r>
              <a:rPr lang="fr-FR" sz="2800" dirty="0" smtClean="0"/>
              <a:t>Soupape échappement</a:t>
            </a:r>
            <a:endParaRPr lang="fr-FR" sz="2800" dirty="0"/>
          </a:p>
        </p:txBody>
      </p:sp>
      <p:sp>
        <p:nvSpPr>
          <p:cNvPr id="157" name="ZoneTexte 156"/>
          <p:cNvSpPr txBox="1"/>
          <p:nvPr/>
        </p:nvSpPr>
        <p:spPr>
          <a:xfrm>
            <a:off x="3923928" y="2924944"/>
            <a:ext cx="1512168" cy="523220"/>
          </a:xfrm>
          <a:prstGeom prst="rect">
            <a:avLst/>
          </a:prstGeom>
          <a:noFill/>
        </p:spPr>
        <p:txBody>
          <a:bodyPr wrap="square" rtlCol="0">
            <a:spAutoFit/>
          </a:bodyPr>
          <a:lstStyle/>
          <a:p>
            <a:pPr algn="ctr"/>
            <a:r>
              <a:rPr lang="fr-FR" sz="2800" dirty="0" smtClean="0"/>
              <a:t>Cylindre</a:t>
            </a:r>
            <a:endParaRPr lang="fr-FR" sz="2800" dirty="0"/>
          </a:p>
        </p:txBody>
      </p:sp>
      <p:sp>
        <p:nvSpPr>
          <p:cNvPr id="163" name="ZoneTexte 162"/>
          <p:cNvSpPr txBox="1"/>
          <p:nvPr/>
        </p:nvSpPr>
        <p:spPr>
          <a:xfrm>
            <a:off x="7308304" y="4509120"/>
            <a:ext cx="1224136" cy="523220"/>
          </a:xfrm>
          <a:prstGeom prst="rect">
            <a:avLst/>
          </a:prstGeom>
          <a:noFill/>
        </p:spPr>
        <p:txBody>
          <a:bodyPr wrap="square" rtlCol="0">
            <a:spAutoFit/>
          </a:bodyPr>
          <a:lstStyle/>
          <a:p>
            <a:pPr algn="ctr"/>
            <a:r>
              <a:rPr lang="fr-FR" sz="2800" dirty="0" smtClean="0"/>
              <a:t>Bielle</a:t>
            </a:r>
            <a:endParaRPr lang="fr-FR" sz="2800" dirty="0"/>
          </a:p>
        </p:txBody>
      </p:sp>
      <p:sp>
        <p:nvSpPr>
          <p:cNvPr id="179" name="ZoneTexte 178"/>
          <p:cNvSpPr txBox="1"/>
          <p:nvPr/>
        </p:nvSpPr>
        <p:spPr>
          <a:xfrm>
            <a:off x="5148064" y="6334780"/>
            <a:ext cx="2160240" cy="523220"/>
          </a:xfrm>
          <a:prstGeom prst="rect">
            <a:avLst/>
          </a:prstGeom>
          <a:noFill/>
        </p:spPr>
        <p:txBody>
          <a:bodyPr wrap="square" rtlCol="0">
            <a:spAutoFit/>
          </a:bodyPr>
          <a:lstStyle/>
          <a:p>
            <a:pPr algn="ctr"/>
            <a:r>
              <a:rPr lang="fr-FR" sz="2800" dirty="0" smtClean="0"/>
              <a:t>Vilebrequin</a:t>
            </a:r>
            <a:endParaRPr lang="fr-FR" sz="2800" dirty="0"/>
          </a:p>
        </p:txBody>
      </p:sp>
      <p:sp>
        <p:nvSpPr>
          <p:cNvPr id="180" name="ZoneTexte 179"/>
          <p:cNvSpPr txBox="1"/>
          <p:nvPr/>
        </p:nvSpPr>
        <p:spPr>
          <a:xfrm>
            <a:off x="3995936" y="3717032"/>
            <a:ext cx="1224136" cy="523220"/>
          </a:xfrm>
          <a:prstGeom prst="rect">
            <a:avLst/>
          </a:prstGeom>
          <a:noFill/>
        </p:spPr>
        <p:txBody>
          <a:bodyPr wrap="square" rtlCol="0">
            <a:spAutoFit/>
          </a:bodyPr>
          <a:lstStyle/>
          <a:p>
            <a:pPr algn="ctr"/>
            <a:r>
              <a:rPr lang="fr-FR" sz="2800" dirty="0" smtClean="0"/>
              <a:t>Piston</a:t>
            </a:r>
            <a:endParaRPr lang="fr-FR" sz="2800" dirty="0"/>
          </a:p>
        </p:txBody>
      </p:sp>
      <p:sp>
        <p:nvSpPr>
          <p:cNvPr id="181" name="ZoneTexte 180"/>
          <p:cNvSpPr txBox="1"/>
          <p:nvPr/>
        </p:nvSpPr>
        <p:spPr>
          <a:xfrm>
            <a:off x="5652120" y="1124744"/>
            <a:ext cx="1224136" cy="523220"/>
          </a:xfrm>
          <a:prstGeom prst="rect">
            <a:avLst/>
          </a:prstGeom>
          <a:noFill/>
        </p:spPr>
        <p:txBody>
          <a:bodyPr wrap="square" rtlCol="0">
            <a:spAutoFit/>
          </a:bodyPr>
          <a:lstStyle/>
          <a:p>
            <a:pPr algn="ctr"/>
            <a:r>
              <a:rPr lang="fr-FR" sz="2800" dirty="0" smtClean="0"/>
              <a:t>Bougie</a:t>
            </a:r>
            <a:endParaRPr lang="fr-FR" sz="2800" dirty="0"/>
          </a:p>
        </p:txBody>
      </p:sp>
      <p:cxnSp>
        <p:nvCxnSpPr>
          <p:cNvPr id="183" name="Connecteur droit avec flèche 182"/>
          <p:cNvCxnSpPr>
            <a:stCxn id="180" idx="3"/>
          </p:cNvCxnSpPr>
          <p:nvPr/>
        </p:nvCxnSpPr>
        <p:spPr>
          <a:xfrm>
            <a:off x="5220072" y="3978642"/>
            <a:ext cx="792088" cy="528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5" name="Connecteur droit avec flèche 184"/>
          <p:cNvCxnSpPr/>
          <p:nvPr/>
        </p:nvCxnSpPr>
        <p:spPr>
          <a:xfrm flipV="1">
            <a:off x="5292080" y="2996952"/>
            <a:ext cx="720080"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8" name="Connecteur droit avec flèche 187"/>
          <p:cNvCxnSpPr/>
          <p:nvPr/>
        </p:nvCxnSpPr>
        <p:spPr>
          <a:xfrm>
            <a:off x="4499992" y="1700808"/>
            <a:ext cx="1008112"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1" name="Connecteur droit avec flèche 190"/>
          <p:cNvCxnSpPr/>
          <p:nvPr/>
        </p:nvCxnSpPr>
        <p:spPr>
          <a:xfrm flipH="1">
            <a:off x="7020272" y="1988840"/>
            <a:ext cx="1080120" cy="1440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3" name="Connecteur droit avec flèche 192"/>
          <p:cNvCxnSpPr/>
          <p:nvPr/>
        </p:nvCxnSpPr>
        <p:spPr>
          <a:xfrm flipH="1">
            <a:off x="6289559" y="1618167"/>
            <a:ext cx="63624" cy="368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6" name="Connecteur droit avec flèche 195"/>
          <p:cNvCxnSpPr>
            <a:stCxn id="163" idx="1"/>
          </p:cNvCxnSpPr>
          <p:nvPr/>
        </p:nvCxnSpPr>
        <p:spPr>
          <a:xfrm flipH="1">
            <a:off x="6084168" y="4770730"/>
            <a:ext cx="1224136" cy="264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8" name="Connecteur droit avec flèche 197"/>
          <p:cNvCxnSpPr/>
          <p:nvPr/>
        </p:nvCxnSpPr>
        <p:spPr>
          <a:xfrm flipV="1">
            <a:off x="6156176" y="5301208"/>
            <a:ext cx="0" cy="10081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20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20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2000"/>
                                        <p:tgtEl>
                                          <p:spTgt spid="1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20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0"/>
                                        </p:tgtEl>
                                        <p:attrNameLst>
                                          <p:attrName>style.visibility</p:attrName>
                                        </p:attrNameLst>
                                      </p:cBhvr>
                                      <p:to>
                                        <p:strVal val="visible"/>
                                      </p:to>
                                    </p:set>
                                    <p:animEffect transition="in" filter="fade">
                                      <p:cBhvr>
                                        <p:cTn id="27" dur="2000"/>
                                        <p:tgtEl>
                                          <p:spTgt spid="1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3"/>
                                        </p:tgtEl>
                                        <p:attrNameLst>
                                          <p:attrName>style.visibility</p:attrName>
                                        </p:attrNameLst>
                                      </p:cBhvr>
                                      <p:to>
                                        <p:strVal val="visible"/>
                                      </p:to>
                                    </p:set>
                                    <p:animEffect transition="in" filter="fade">
                                      <p:cBhvr>
                                        <p:cTn id="32" dur="2000"/>
                                        <p:tgtEl>
                                          <p:spTgt spid="1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2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5" grpId="0"/>
      <p:bldP spid="157" grpId="0"/>
      <p:bldP spid="163" grpId="0"/>
      <p:bldP spid="179" grpId="0"/>
      <p:bldP spid="180" grpId="0"/>
      <p:bldP spid="18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69461"/>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50" name="Picture 3"/>
          <p:cNvPicPr>
            <a:picLocks noChangeAspect="1" noChangeArrowheads="1"/>
          </p:cNvPicPr>
          <p:nvPr/>
        </p:nvPicPr>
        <p:blipFill>
          <a:blip r:embed="rId2" cstate="print"/>
          <a:srcRect l="3802" t="3941" r="65781" b="34978"/>
          <a:stretch>
            <a:fillRect/>
          </a:stretch>
        </p:blipFill>
        <p:spPr bwMode="auto">
          <a:xfrm>
            <a:off x="5244455" y="1772816"/>
            <a:ext cx="2664296" cy="4464496"/>
          </a:xfrm>
          <a:prstGeom prst="rect">
            <a:avLst/>
          </a:prstGeom>
          <a:noFill/>
          <a:ln w="9525">
            <a:noFill/>
            <a:miter lim="800000"/>
            <a:headEnd/>
            <a:tailEnd/>
          </a:ln>
        </p:spPr>
      </p:pic>
      <p:sp>
        <p:nvSpPr>
          <p:cNvPr id="151" name="ZoneTexte 150"/>
          <p:cNvSpPr txBox="1"/>
          <p:nvPr/>
        </p:nvSpPr>
        <p:spPr>
          <a:xfrm>
            <a:off x="3084215" y="1196752"/>
            <a:ext cx="1872208" cy="954107"/>
          </a:xfrm>
          <a:prstGeom prst="rect">
            <a:avLst/>
          </a:prstGeom>
          <a:noFill/>
        </p:spPr>
        <p:txBody>
          <a:bodyPr wrap="square" rtlCol="0">
            <a:spAutoFit/>
          </a:bodyPr>
          <a:lstStyle/>
          <a:p>
            <a:pPr algn="ctr"/>
            <a:r>
              <a:rPr lang="fr-FR" sz="2800" dirty="0" smtClean="0"/>
              <a:t>Soupape admission</a:t>
            </a:r>
            <a:endParaRPr lang="fr-FR" sz="2800" dirty="0"/>
          </a:p>
        </p:txBody>
      </p:sp>
      <p:sp>
        <p:nvSpPr>
          <p:cNvPr id="155" name="ZoneTexte 154"/>
          <p:cNvSpPr txBox="1"/>
          <p:nvPr/>
        </p:nvSpPr>
        <p:spPr>
          <a:xfrm>
            <a:off x="7044655" y="1052736"/>
            <a:ext cx="2232248" cy="954107"/>
          </a:xfrm>
          <a:prstGeom prst="rect">
            <a:avLst/>
          </a:prstGeom>
          <a:noFill/>
        </p:spPr>
        <p:txBody>
          <a:bodyPr wrap="square" rtlCol="0">
            <a:spAutoFit/>
          </a:bodyPr>
          <a:lstStyle/>
          <a:p>
            <a:pPr algn="ctr"/>
            <a:r>
              <a:rPr lang="fr-FR" sz="2800" dirty="0" smtClean="0"/>
              <a:t>Soupape échappement</a:t>
            </a:r>
            <a:endParaRPr lang="fr-FR" sz="2800" dirty="0"/>
          </a:p>
        </p:txBody>
      </p:sp>
      <p:sp>
        <p:nvSpPr>
          <p:cNvPr id="157" name="ZoneTexte 156"/>
          <p:cNvSpPr txBox="1"/>
          <p:nvPr/>
        </p:nvSpPr>
        <p:spPr>
          <a:xfrm>
            <a:off x="4164335" y="2924944"/>
            <a:ext cx="1512168" cy="523220"/>
          </a:xfrm>
          <a:prstGeom prst="rect">
            <a:avLst/>
          </a:prstGeom>
          <a:noFill/>
        </p:spPr>
        <p:txBody>
          <a:bodyPr wrap="square" rtlCol="0">
            <a:spAutoFit/>
          </a:bodyPr>
          <a:lstStyle/>
          <a:p>
            <a:pPr algn="ctr"/>
            <a:r>
              <a:rPr lang="fr-FR" sz="2800" dirty="0" smtClean="0"/>
              <a:t>Cylindre</a:t>
            </a:r>
            <a:endParaRPr lang="fr-FR" sz="2800" dirty="0"/>
          </a:p>
        </p:txBody>
      </p:sp>
      <p:sp>
        <p:nvSpPr>
          <p:cNvPr id="163" name="ZoneTexte 162"/>
          <p:cNvSpPr txBox="1"/>
          <p:nvPr/>
        </p:nvSpPr>
        <p:spPr>
          <a:xfrm>
            <a:off x="7548711" y="4509120"/>
            <a:ext cx="1224136" cy="523220"/>
          </a:xfrm>
          <a:prstGeom prst="rect">
            <a:avLst/>
          </a:prstGeom>
          <a:noFill/>
        </p:spPr>
        <p:txBody>
          <a:bodyPr wrap="square" rtlCol="0">
            <a:spAutoFit/>
          </a:bodyPr>
          <a:lstStyle/>
          <a:p>
            <a:pPr algn="ctr"/>
            <a:r>
              <a:rPr lang="fr-FR" sz="2800" dirty="0" smtClean="0"/>
              <a:t>Bielle</a:t>
            </a:r>
            <a:endParaRPr lang="fr-FR" sz="2800" dirty="0"/>
          </a:p>
        </p:txBody>
      </p:sp>
      <p:sp>
        <p:nvSpPr>
          <p:cNvPr id="179" name="ZoneTexte 178"/>
          <p:cNvSpPr txBox="1"/>
          <p:nvPr/>
        </p:nvSpPr>
        <p:spPr>
          <a:xfrm>
            <a:off x="5388471" y="6334780"/>
            <a:ext cx="2160240" cy="523220"/>
          </a:xfrm>
          <a:prstGeom prst="rect">
            <a:avLst/>
          </a:prstGeom>
          <a:noFill/>
        </p:spPr>
        <p:txBody>
          <a:bodyPr wrap="square" rtlCol="0">
            <a:spAutoFit/>
          </a:bodyPr>
          <a:lstStyle/>
          <a:p>
            <a:pPr algn="ctr"/>
            <a:r>
              <a:rPr lang="fr-FR" sz="2800" dirty="0" smtClean="0"/>
              <a:t>Vilebrequin</a:t>
            </a:r>
            <a:endParaRPr lang="fr-FR" sz="2800" dirty="0"/>
          </a:p>
        </p:txBody>
      </p:sp>
      <p:sp>
        <p:nvSpPr>
          <p:cNvPr id="180" name="ZoneTexte 179"/>
          <p:cNvSpPr txBox="1"/>
          <p:nvPr/>
        </p:nvSpPr>
        <p:spPr>
          <a:xfrm>
            <a:off x="4236343" y="3717032"/>
            <a:ext cx="1224136" cy="523220"/>
          </a:xfrm>
          <a:prstGeom prst="rect">
            <a:avLst/>
          </a:prstGeom>
          <a:noFill/>
        </p:spPr>
        <p:txBody>
          <a:bodyPr wrap="square" rtlCol="0">
            <a:spAutoFit/>
          </a:bodyPr>
          <a:lstStyle/>
          <a:p>
            <a:pPr algn="ctr"/>
            <a:r>
              <a:rPr lang="fr-FR" sz="2800" dirty="0" smtClean="0"/>
              <a:t>Piston</a:t>
            </a:r>
            <a:endParaRPr lang="fr-FR" sz="2800" dirty="0"/>
          </a:p>
        </p:txBody>
      </p:sp>
      <p:sp>
        <p:nvSpPr>
          <p:cNvPr id="181" name="ZoneTexte 180"/>
          <p:cNvSpPr txBox="1"/>
          <p:nvPr/>
        </p:nvSpPr>
        <p:spPr>
          <a:xfrm>
            <a:off x="5892527" y="1124744"/>
            <a:ext cx="1224136" cy="523220"/>
          </a:xfrm>
          <a:prstGeom prst="rect">
            <a:avLst/>
          </a:prstGeom>
          <a:noFill/>
        </p:spPr>
        <p:txBody>
          <a:bodyPr wrap="square" rtlCol="0">
            <a:spAutoFit/>
          </a:bodyPr>
          <a:lstStyle/>
          <a:p>
            <a:pPr algn="ctr"/>
            <a:r>
              <a:rPr lang="fr-FR" sz="2800" dirty="0" smtClean="0"/>
              <a:t>Bougie</a:t>
            </a:r>
            <a:endParaRPr lang="fr-FR" sz="2800" dirty="0"/>
          </a:p>
        </p:txBody>
      </p:sp>
      <p:cxnSp>
        <p:nvCxnSpPr>
          <p:cNvPr id="183" name="Connecteur droit avec flèche 182"/>
          <p:cNvCxnSpPr>
            <a:stCxn id="180" idx="3"/>
          </p:cNvCxnSpPr>
          <p:nvPr/>
        </p:nvCxnSpPr>
        <p:spPr>
          <a:xfrm>
            <a:off x="5460479" y="3978642"/>
            <a:ext cx="792088" cy="528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5" name="Connecteur droit avec flèche 184"/>
          <p:cNvCxnSpPr/>
          <p:nvPr/>
        </p:nvCxnSpPr>
        <p:spPr>
          <a:xfrm flipV="1">
            <a:off x="5532487" y="2996952"/>
            <a:ext cx="720080"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8" name="Connecteur droit avec flèche 187"/>
          <p:cNvCxnSpPr/>
          <p:nvPr/>
        </p:nvCxnSpPr>
        <p:spPr>
          <a:xfrm>
            <a:off x="4740399" y="1700808"/>
            <a:ext cx="1008112"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1" name="Connecteur droit avec flèche 190"/>
          <p:cNvCxnSpPr/>
          <p:nvPr/>
        </p:nvCxnSpPr>
        <p:spPr>
          <a:xfrm flipH="1">
            <a:off x="7260679" y="1988840"/>
            <a:ext cx="1080120" cy="1440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3" name="Connecteur droit avec flèche 192"/>
          <p:cNvCxnSpPr/>
          <p:nvPr/>
        </p:nvCxnSpPr>
        <p:spPr>
          <a:xfrm flipH="1">
            <a:off x="6529966" y="1618167"/>
            <a:ext cx="63624" cy="368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6" name="Connecteur droit avec flèche 195"/>
          <p:cNvCxnSpPr>
            <a:stCxn id="163" idx="1"/>
          </p:cNvCxnSpPr>
          <p:nvPr/>
        </p:nvCxnSpPr>
        <p:spPr>
          <a:xfrm flipH="1">
            <a:off x="6324575" y="4770730"/>
            <a:ext cx="1224136" cy="2642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8" name="Connecteur droit avec flèche 197"/>
          <p:cNvCxnSpPr/>
          <p:nvPr/>
        </p:nvCxnSpPr>
        <p:spPr>
          <a:xfrm flipV="1">
            <a:off x="6396583" y="5301208"/>
            <a:ext cx="0" cy="10081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17" descr="G:\beimoteur\Moteur22.gif"/>
          <p:cNvPicPr>
            <a:picLocks noChangeAspect="1" noChangeArrowheads="1"/>
          </p:cNvPicPr>
          <p:nvPr/>
        </p:nvPicPr>
        <p:blipFill>
          <a:blip r:embed="rId3" cstate="print"/>
          <a:srcRect l="11246" t="1308" r="2534" b="3212"/>
          <a:stretch>
            <a:fillRect/>
          </a:stretch>
        </p:blipFill>
        <p:spPr bwMode="auto">
          <a:xfrm>
            <a:off x="2729" y="1988840"/>
            <a:ext cx="4320480" cy="457094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20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20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2000"/>
                                        <p:tgtEl>
                                          <p:spTgt spid="1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20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0"/>
                                        </p:tgtEl>
                                        <p:attrNameLst>
                                          <p:attrName>style.visibility</p:attrName>
                                        </p:attrNameLst>
                                      </p:cBhvr>
                                      <p:to>
                                        <p:strVal val="visible"/>
                                      </p:to>
                                    </p:set>
                                    <p:animEffect transition="in" filter="fade">
                                      <p:cBhvr>
                                        <p:cTn id="27" dur="2000"/>
                                        <p:tgtEl>
                                          <p:spTgt spid="1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3"/>
                                        </p:tgtEl>
                                        <p:attrNameLst>
                                          <p:attrName>style.visibility</p:attrName>
                                        </p:attrNameLst>
                                      </p:cBhvr>
                                      <p:to>
                                        <p:strVal val="visible"/>
                                      </p:to>
                                    </p:set>
                                    <p:animEffect transition="in" filter="fade">
                                      <p:cBhvr>
                                        <p:cTn id="32" dur="2000"/>
                                        <p:tgtEl>
                                          <p:spTgt spid="1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2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5" grpId="0"/>
      <p:bldP spid="157" grpId="0"/>
      <p:bldP spid="163" grpId="0"/>
      <p:bldP spid="179" grpId="0"/>
      <p:bldP spid="180" grpId="0"/>
      <p:bldP spid="1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15616" y="1700808"/>
            <a:ext cx="6971928" cy="4322595"/>
          </a:xfrm>
          <a:prstGeom prst="rect">
            <a:avLst/>
          </a:prstGeom>
          <a:noFill/>
          <a:ln w="9525">
            <a:noFill/>
            <a:miter lim="800000"/>
            <a:headEnd/>
            <a:tailEnd/>
          </a:ln>
        </p:spPr>
      </p:pic>
      <p:sp>
        <p:nvSpPr>
          <p:cNvPr id="5" name="Rectangle 4"/>
          <p:cNvSpPr/>
          <p:nvPr/>
        </p:nvSpPr>
        <p:spPr>
          <a:xfrm>
            <a:off x="-36512" y="6106070"/>
            <a:ext cx="9612560" cy="923330"/>
          </a:xfrm>
          <a:prstGeom prst="rect">
            <a:avLst/>
          </a:prstGeom>
        </p:spPr>
        <p:txBody>
          <a:bodyPr wrap="square">
            <a:spAutoFit/>
          </a:bodyPr>
          <a:lstStyle/>
          <a:p>
            <a:pPr algn="ctr"/>
            <a:r>
              <a:rPr lang="fr-FR" dirty="0" smtClean="0"/>
              <a:t>Puissance maximale continue : 89.640 HP (66 844 kW) à 100 tr </a:t>
            </a:r>
          </a:p>
          <a:p>
            <a:pPr algn="ctr"/>
            <a:r>
              <a:rPr lang="fr-FR" dirty="0" smtClean="0"/>
              <a:t>Puissance d'utilisation la plus économique se situant à 53.244 HP (37 704 kW) à 90 tr / min</a:t>
            </a:r>
            <a:br>
              <a:rPr lang="fr-FR" dirty="0" smtClean="0"/>
            </a:br>
            <a:endParaRPr lang="fr-FR" dirty="0"/>
          </a:p>
        </p:txBody>
      </p:sp>
      <p:sp>
        <p:nvSpPr>
          <p:cNvPr id="4" name="Titre 1"/>
          <p:cNvSpPr txBox="1">
            <a:spLocks/>
          </p:cNvSpPr>
          <p:nvPr/>
        </p:nvSpPr>
        <p:spPr>
          <a:xfrm>
            <a:off x="457200" y="-69461"/>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6" name="ZoneTexte 5"/>
          <p:cNvSpPr txBox="1"/>
          <p:nvPr/>
        </p:nvSpPr>
        <p:spPr>
          <a:xfrm>
            <a:off x="-108520" y="1120552"/>
            <a:ext cx="8928992" cy="523220"/>
          </a:xfrm>
          <a:prstGeom prst="rect">
            <a:avLst/>
          </a:prstGeom>
          <a:noFill/>
        </p:spPr>
        <p:txBody>
          <a:bodyPr wrap="square" rtlCol="0">
            <a:spAutoFit/>
          </a:bodyPr>
          <a:lstStyle/>
          <a:p>
            <a:pPr algn="ctr"/>
            <a:r>
              <a:rPr lang="fr-FR" sz="2800" dirty="0" smtClean="0"/>
              <a:t>Principe très général : moteur de pétrolier (navire-essence)</a:t>
            </a:r>
            <a:endParaRPr lang="fr-FR"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69461"/>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22" name="Picture 2"/>
          <p:cNvPicPr>
            <a:picLocks noChangeAspect="1" noChangeArrowheads="1"/>
          </p:cNvPicPr>
          <p:nvPr/>
        </p:nvPicPr>
        <p:blipFill>
          <a:blip r:embed="rId2" cstate="print"/>
          <a:srcRect/>
          <a:stretch>
            <a:fillRect/>
          </a:stretch>
        </p:blipFill>
        <p:spPr bwMode="auto">
          <a:xfrm>
            <a:off x="2339752" y="1124744"/>
            <a:ext cx="3972923" cy="5373216"/>
          </a:xfrm>
          <a:prstGeom prst="rect">
            <a:avLst/>
          </a:prstGeom>
          <a:noFill/>
          <a:ln w="9525">
            <a:noFill/>
            <a:miter lim="800000"/>
            <a:headEnd/>
            <a:tailEnd/>
          </a:ln>
        </p:spPr>
      </p:pic>
      <p:sp>
        <p:nvSpPr>
          <p:cNvPr id="23" name="Rectangle 22"/>
          <p:cNvSpPr/>
          <p:nvPr/>
        </p:nvSpPr>
        <p:spPr>
          <a:xfrm>
            <a:off x="1835696" y="6498193"/>
            <a:ext cx="5112568" cy="369332"/>
          </a:xfrm>
          <a:prstGeom prst="rect">
            <a:avLst/>
          </a:prstGeom>
        </p:spPr>
        <p:txBody>
          <a:bodyPr wrap="square">
            <a:spAutoFit/>
          </a:bodyPr>
          <a:lstStyle/>
          <a:p>
            <a:r>
              <a:rPr lang="fr-FR" dirty="0" smtClean="0"/>
              <a:t>Vilebrequin de 300 tonnes du moteur 10 cylindres</a:t>
            </a:r>
            <a:endParaRPr lang="fr-F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69461"/>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 name="Picture 2"/>
          <p:cNvPicPr>
            <a:picLocks noChangeAspect="1" noChangeArrowheads="1"/>
          </p:cNvPicPr>
          <p:nvPr/>
        </p:nvPicPr>
        <p:blipFill>
          <a:blip r:embed="rId2" cstate="print"/>
          <a:srcRect/>
          <a:stretch>
            <a:fillRect/>
          </a:stretch>
        </p:blipFill>
        <p:spPr bwMode="auto">
          <a:xfrm>
            <a:off x="107504" y="1628800"/>
            <a:ext cx="4164798" cy="3636579"/>
          </a:xfrm>
          <a:prstGeom prst="rect">
            <a:avLst/>
          </a:prstGeom>
          <a:noFill/>
          <a:ln w="9525">
            <a:noFill/>
            <a:miter lim="800000"/>
            <a:headEnd/>
            <a:tailEnd/>
          </a:ln>
        </p:spPr>
      </p:pic>
      <p:pic>
        <p:nvPicPr>
          <p:cNvPr id="11" name="Picture 2"/>
          <p:cNvPicPr>
            <a:picLocks noChangeAspect="1" noChangeArrowheads="1"/>
          </p:cNvPicPr>
          <p:nvPr/>
        </p:nvPicPr>
        <p:blipFill>
          <a:blip r:embed="rId3" cstate="print"/>
          <a:srcRect l="2672" r="64633" b="29284"/>
          <a:stretch>
            <a:fillRect/>
          </a:stretch>
        </p:blipFill>
        <p:spPr bwMode="auto">
          <a:xfrm>
            <a:off x="4860032" y="936838"/>
            <a:ext cx="1553820" cy="2648524"/>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l="3802" t="4136" r="65781" b="29375"/>
          <a:stretch>
            <a:fillRect/>
          </a:stretch>
        </p:blipFill>
        <p:spPr bwMode="auto">
          <a:xfrm>
            <a:off x="6876256" y="1001531"/>
            <a:ext cx="1537753" cy="2804927"/>
          </a:xfrm>
          <a:prstGeom prst="rect">
            <a:avLst/>
          </a:prstGeom>
          <a:noFill/>
          <a:ln w="9525">
            <a:noFill/>
            <a:miter lim="800000"/>
            <a:headEnd/>
            <a:tailEnd/>
          </a:ln>
        </p:spPr>
      </p:pic>
      <p:pic>
        <p:nvPicPr>
          <p:cNvPr id="13" name="Picture 4"/>
          <p:cNvPicPr>
            <a:picLocks noChangeAspect="1" noChangeArrowheads="1"/>
          </p:cNvPicPr>
          <p:nvPr/>
        </p:nvPicPr>
        <p:blipFill>
          <a:blip r:embed="rId5" cstate="print"/>
          <a:srcRect l="3877" r="63170" b="29103"/>
          <a:stretch>
            <a:fillRect/>
          </a:stretch>
        </p:blipFill>
        <p:spPr bwMode="auto">
          <a:xfrm>
            <a:off x="4860032" y="3933056"/>
            <a:ext cx="1535692" cy="2448272"/>
          </a:xfrm>
          <a:prstGeom prst="rect">
            <a:avLst/>
          </a:prstGeom>
          <a:noFill/>
          <a:ln w="9525">
            <a:noFill/>
            <a:miter lim="800000"/>
            <a:headEnd/>
            <a:tailEnd/>
          </a:ln>
        </p:spPr>
      </p:pic>
      <p:pic>
        <p:nvPicPr>
          <p:cNvPr id="14" name="Picture 5"/>
          <p:cNvPicPr>
            <a:picLocks noChangeAspect="1" noChangeArrowheads="1"/>
          </p:cNvPicPr>
          <p:nvPr/>
        </p:nvPicPr>
        <p:blipFill>
          <a:blip r:embed="rId6" cstate="print"/>
          <a:srcRect l="3855" t="2614" r="64269" b="28291"/>
          <a:stretch>
            <a:fillRect/>
          </a:stretch>
        </p:blipFill>
        <p:spPr bwMode="auto">
          <a:xfrm>
            <a:off x="7092280" y="3789040"/>
            <a:ext cx="1497425" cy="2520280"/>
          </a:xfrm>
          <a:prstGeom prst="rect">
            <a:avLst/>
          </a:prstGeom>
          <a:noFill/>
          <a:ln w="9525">
            <a:noFill/>
            <a:miter lim="800000"/>
            <a:headEnd/>
            <a:tailEnd/>
          </a:ln>
        </p:spPr>
      </p:pic>
      <p:cxnSp>
        <p:nvCxnSpPr>
          <p:cNvPr id="16" name="Connecteur droit avec flèche 15"/>
          <p:cNvCxnSpPr/>
          <p:nvPr/>
        </p:nvCxnSpPr>
        <p:spPr>
          <a:xfrm rot="-480000">
            <a:off x="1987027" y="3391614"/>
            <a:ext cx="216024" cy="216024"/>
          </a:xfrm>
          <a:prstGeom prst="straightConnector1">
            <a:avLst/>
          </a:prstGeom>
          <a:ln w="25400">
            <a:solidFill>
              <a:srgbClr val="4F4F4F"/>
            </a:solidFill>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4788024" y="3501008"/>
            <a:ext cx="1872208" cy="461665"/>
          </a:xfrm>
          <a:prstGeom prst="rect">
            <a:avLst/>
          </a:prstGeom>
          <a:noFill/>
        </p:spPr>
        <p:txBody>
          <a:bodyPr wrap="square" rtlCol="0">
            <a:spAutoFit/>
          </a:bodyPr>
          <a:lstStyle/>
          <a:p>
            <a:r>
              <a:rPr lang="fr-FR" sz="2400" dirty="0" smtClean="0"/>
              <a:t>Admission</a:t>
            </a:r>
            <a:endParaRPr lang="fr-FR" sz="2400" dirty="0"/>
          </a:p>
        </p:txBody>
      </p:sp>
      <p:sp>
        <p:nvSpPr>
          <p:cNvPr id="20" name="ZoneTexte 19"/>
          <p:cNvSpPr txBox="1"/>
          <p:nvPr/>
        </p:nvSpPr>
        <p:spPr>
          <a:xfrm>
            <a:off x="6804248" y="3472890"/>
            <a:ext cx="2160240" cy="461665"/>
          </a:xfrm>
          <a:prstGeom prst="rect">
            <a:avLst/>
          </a:prstGeom>
          <a:noFill/>
        </p:spPr>
        <p:txBody>
          <a:bodyPr wrap="square" rtlCol="0">
            <a:spAutoFit/>
          </a:bodyPr>
          <a:lstStyle/>
          <a:p>
            <a:r>
              <a:rPr lang="fr-FR" sz="2400" dirty="0" smtClean="0"/>
              <a:t>Compression</a:t>
            </a:r>
            <a:endParaRPr lang="fr-FR" sz="2400" dirty="0"/>
          </a:p>
        </p:txBody>
      </p:sp>
      <p:sp>
        <p:nvSpPr>
          <p:cNvPr id="21" name="ZoneTexte 20"/>
          <p:cNvSpPr txBox="1"/>
          <p:nvPr/>
        </p:nvSpPr>
        <p:spPr>
          <a:xfrm>
            <a:off x="4067944" y="6309320"/>
            <a:ext cx="2592288" cy="461665"/>
          </a:xfrm>
          <a:prstGeom prst="rect">
            <a:avLst/>
          </a:prstGeom>
          <a:noFill/>
        </p:spPr>
        <p:txBody>
          <a:bodyPr wrap="square" rtlCol="0">
            <a:spAutoFit/>
          </a:bodyPr>
          <a:lstStyle/>
          <a:p>
            <a:pPr algn="ctr"/>
            <a:r>
              <a:rPr lang="fr-FR" sz="2400" dirty="0" smtClean="0"/>
              <a:t>Explosion-Détente</a:t>
            </a:r>
            <a:endParaRPr lang="fr-FR" sz="2400" dirty="0"/>
          </a:p>
        </p:txBody>
      </p:sp>
      <p:sp>
        <p:nvSpPr>
          <p:cNvPr id="22" name="ZoneTexte 21"/>
          <p:cNvSpPr txBox="1"/>
          <p:nvPr/>
        </p:nvSpPr>
        <p:spPr>
          <a:xfrm>
            <a:off x="6912831" y="6337815"/>
            <a:ext cx="2016224" cy="461665"/>
          </a:xfrm>
          <a:prstGeom prst="rect">
            <a:avLst/>
          </a:prstGeom>
          <a:noFill/>
        </p:spPr>
        <p:txBody>
          <a:bodyPr wrap="square" rtlCol="0">
            <a:spAutoFit/>
          </a:bodyPr>
          <a:lstStyle/>
          <a:p>
            <a:r>
              <a:rPr lang="fr-FR" sz="2400" dirty="0" smtClean="0"/>
              <a:t>Echappement</a:t>
            </a:r>
            <a:endParaRPr lang="fr-FR" sz="2400" dirty="0"/>
          </a:p>
        </p:txBody>
      </p:sp>
      <p:sp>
        <p:nvSpPr>
          <p:cNvPr id="15" name="ZoneTexte 14"/>
          <p:cNvSpPr txBox="1"/>
          <p:nvPr/>
        </p:nvSpPr>
        <p:spPr>
          <a:xfrm>
            <a:off x="251520" y="5301208"/>
            <a:ext cx="3528392" cy="954107"/>
          </a:xfrm>
          <a:prstGeom prst="rect">
            <a:avLst/>
          </a:prstGeom>
          <a:noFill/>
        </p:spPr>
        <p:txBody>
          <a:bodyPr wrap="square" rtlCol="0">
            <a:spAutoFit/>
          </a:bodyPr>
          <a:lstStyle/>
          <a:p>
            <a:pPr algn="ctr"/>
            <a:r>
              <a:rPr lang="fr-FR" sz="2800" dirty="0" smtClean="0"/>
              <a:t>Moteur à essence : </a:t>
            </a:r>
          </a:p>
          <a:p>
            <a:pPr algn="ctr"/>
            <a:r>
              <a:rPr lang="fr-FR" sz="2800" dirty="0" smtClean="0"/>
              <a:t>BEAU de ROCHAS   </a:t>
            </a:r>
            <a:endParaRPr lang="fr-FR" sz="2800" dirty="0"/>
          </a:p>
        </p:txBody>
      </p:sp>
      <p:grpSp>
        <p:nvGrpSpPr>
          <p:cNvPr id="2" name="Groupe 23"/>
          <p:cNvGrpSpPr/>
          <p:nvPr/>
        </p:nvGrpSpPr>
        <p:grpSpPr>
          <a:xfrm>
            <a:off x="1475656" y="3212976"/>
            <a:ext cx="504056" cy="769441"/>
            <a:chOff x="1814488" y="3501008"/>
            <a:chExt cx="504056" cy="769441"/>
          </a:xfrm>
        </p:grpSpPr>
        <p:sp>
          <p:nvSpPr>
            <p:cNvPr id="18" name="Ellipse 17"/>
            <p:cNvSpPr/>
            <p:nvPr/>
          </p:nvSpPr>
          <p:spPr>
            <a:xfrm>
              <a:off x="1814488" y="3748782"/>
              <a:ext cx="504056" cy="360040"/>
            </a:xfrm>
            <a:prstGeom prst="ellipse">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1907704" y="3501008"/>
              <a:ext cx="288032" cy="769441"/>
            </a:xfrm>
            <a:prstGeom prst="rect">
              <a:avLst/>
            </a:prstGeom>
            <a:noFill/>
          </p:spPr>
          <p:txBody>
            <a:bodyPr wrap="square" rtlCol="0">
              <a:spAutoFit/>
            </a:bodyPr>
            <a:lstStyle/>
            <a:p>
              <a:pPr algn="ctr"/>
              <a:r>
                <a:rPr lang="fr-FR" sz="4400" dirty="0" smtClean="0">
                  <a:solidFill>
                    <a:srgbClr val="0070C0"/>
                  </a:solidFill>
                </a:rPr>
                <a:t>-</a:t>
              </a:r>
              <a:endParaRPr lang="fr-FR" sz="4400" dirty="0">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0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0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0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0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69461"/>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 name="Picture 2"/>
          <p:cNvPicPr>
            <a:picLocks noChangeAspect="1" noChangeArrowheads="1"/>
          </p:cNvPicPr>
          <p:nvPr/>
        </p:nvPicPr>
        <p:blipFill>
          <a:blip r:embed="rId2" cstate="print"/>
          <a:srcRect/>
          <a:stretch>
            <a:fillRect/>
          </a:stretch>
        </p:blipFill>
        <p:spPr bwMode="auto">
          <a:xfrm>
            <a:off x="611560" y="1906997"/>
            <a:ext cx="3804758" cy="3322203"/>
          </a:xfrm>
          <a:prstGeom prst="rect">
            <a:avLst/>
          </a:prstGeom>
          <a:noFill/>
          <a:ln w="9525">
            <a:noFill/>
            <a:miter lim="800000"/>
            <a:headEnd/>
            <a:tailEnd/>
          </a:ln>
        </p:spPr>
      </p:pic>
      <p:cxnSp>
        <p:nvCxnSpPr>
          <p:cNvPr id="16" name="Connecteur droit avec flèche 15"/>
          <p:cNvCxnSpPr/>
          <p:nvPr/>
        </p:nvCxnSpPr>
        <p:spPr>
          <a:xfrm>
            <a:off x="2077893" y="3346054"/>
            <a:ext cx="222813" cy="167384"/>
          </a:xfrm>
          <a:prstGeom prst="straightConnector1">
            <a:avLst/>
          </a:prstGeom>
          <a:ln w="25400">
            <a:solidFill>
              <a:srgbClr val="4F4F4F"/>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5689366" y="1268760"/>
            <a:ext cx="3419138" cy="4658286"/>
            <a:chOff x="4932040" y="1484784"/>
            <a:chExt cx="3672408" cy="5018326"/>
          </a:xfrm>
        </p:grpSpPr>
        <p:grpSp>
          <p:nvGrpSpPr>
            <p:cNvPr id="18" name="Groupe 44"/>
            <p:cNvGrpSpPr/>
            <p:nvPr/>
          </p:nvGrpSpPr>
          <p:grpSpPr>
            <a:xfrm>
              <a:off x="4932040" y="1484784"/>
              <a:ext cx="2403286" cy="5018326"/>
              <a:chOff x="2265769" y="1052736"/>
              <a:chExt cx="2665513" cy="5378366"/>
            </a:xfrm>
          </p:grpSpPr>
          <p:sp>
            <p:nvSpPr>
              <p:cNvPr id="31" name="Rectangle 30"/>
              <p:cNvSpPr/>
              <p:nvPr/>
            </p:nvSpPr>
            <p:spPr>
              <a:xfrm flipV="1">
                <a:off x="2936833" y="4198854"/>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rot="16200000">
                <a:off x="4067186" y="2973960"/>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40"/>
              <p:cNvGrpSpPr/>
              <p:nvPr/>
            </p:nvGrpSpPr>
            <p:grpSpPr>
              <a:xfrm>
                <a:off x="2267744" y="1052736"/>
                <a:ext cx="1728192" cy="2232248"/>
                <a:chOff x="2267744" y="2564904"/>
                <a:chExt cx="1728192" cy="2232248"/>
              </a:xfrm>
            </p:grpSpPr>
            <p:sp>
              <p:nvSpPr>
                <p:cNvPr id="36" name="Rectangle 35"/>
                <p:cNvSpPr/>
                <p:nvPr/>
              </p:nvSpPr>
              <p:spPr>
                <a:xfrm>
                  <a:off x="2267744" y="2564904"/>
                  <a:ext cx="1728192"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2938808" y="3429000"/>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4" name="Ellipse 33"/>
              <p:cNvSpPr/>
              <p:nvPr/>
            </p:nvSpPr>
            <p:spPr>
              <a:xfrm>
                <a:off x="2495643" y="3068960"/>
                <a:ext cx="1224000"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flipV="1">
                <a:off x="2265769" y="5567006"/>
                <a:ext cx="1728192"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ZoneTexte 22"/>
            <p:cNvSpPr txBox="1"/>
            <p:nvPr/>
          </p:nvSpPr>
          <p:spPr>
            <a:xfrm>
              <a:off x="5076056" y="1629558"/>
              <a:ext cx="1296144" cy="523220"/>
            </a:xfrm>
            <a:prstGeom prst="rect">
              <a:avLst/>
            </a:prstGeom>
            <a:noFill/>
          </p:spPr>
          <p:txBody>
            <a:bodyPr wrap="square" rtlCol="0">
              <a:spAutoFit/>
            </a:bodyPr>
            <a:lstStyle/>
            <a:p>
              <a:pPr algn="ctr"/>
              <a:r>
                <a:rPr lang="fr-FR" sz="2800" dirty="0" smtClean="0"/>
                <a:t>T</a:t>
              </a:r>
              <a:r>
                <a:rPr lang="fr-FR" sz="2800" baseline="-25000" dirty="0" smtClean="0"/>
                <a:t>1</a:t>
              </a:r>
              <a:endParaRPr lang="fr-FR" sz="2800" baseline="-25000" dirty="0"/>
            </a:p>
          </p:txBody>
        </p:sp>
        <p:sp>
          <p:nvSpPr>
            <p:cNvPr id="24" name="ZoneTexte 23"/>
            <p:cNvSpPr txBox="1"/>
            <p:nvPr/>
          </p:nvSpPr>
          <p:spPr>
            <a:xfrm>
              <a:off x="5076056" y="5877272"/>
              <a:ext cx="1296144" cy="523220"/>
            </a:xfrm>
            <a:prstGeom prst="rect">
              <a:avLst/>
            </a:prstGeom>
            <a:noFill/>
          </p:spPr>
          <p:txBody>
            <a:bodyPr wrap="square" rtlCol="0">
              <a:spAutoFit/>
            </a:bodyPr>
            <a:lstStyle/>
            <a:p>
              <a:pPr algn="ctr"/>
              <a:r>
                <a:rPr lang="fr-FR" sz="2800" dirty="0" smtClean="0"/>
                <a:t>T</a:t>
              </a:r>
              <a:r>
                <a:rPr lang="fr-FR" sz="2800" baseline="-25000" dirty="0" smtClean="0"/>
                <a:t>2</a:t>
              </a:r>
              <a:endParaRPr lang="fr-FR" sz="2800" baseline="-25000" dirty="0"/>
            </a:p>
          </p:txBody>
        </p:sp>
        <p:sp>
          <p:nvSpPr>
            <p:cNvPr id="25" name="ZoneTexte 24"/>
            <p:cNvSpPr txBox="1"/>
            <p:nvPr/>
          </p:nvSpPr>
          <p:spPr>
            <a:xfrm>
              <a:off x="7308304" y="3645024"/>
              <a:ext cx="1296144" cy="523220"/>
            </a:xfrm>
            <a:prstGeom prst="rect">
              <a:avLst/>
            </a:prstGeom>
            <a:noFill/>
          </p:spPr>
          <p:txBody>
            <a:bodyPr wrap="square" rtlCol="0">
              <a:spAutoFit/>
            </a:bodyPr>
            <a:lstStyle/>
            <a:p>
              <a:pPr algn="ctr"/>
              <a:r>
                <a:rPr lang="fr-FR" sz="2800" dirty="0" smtClean="0"/>
                <a:t>W &lt; 0</a:t>
              </a:r>
              <a:endParaRPr lang="fr-FR" sz="2800" baseline="-25000" dirty="0"/>
            </a:p>
          </p:txBody>
        </p:sp>
        <p:cxnSp>
          <p:nvCxnSpPr>
            <p:cNvPr id="26" name="Connecteur droit avec flèche 25"/>
            <p:cNvCxnSpPr/>
            <p:nvPr/>
          </p:nvCxnSpPr>
          <p:spPr>
            <a:xfrm>
              <a:off x="5724128" y="249289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a:off x="5724128" y="4725144"/>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rot="16200000">
              <a:off x="6767865" y="3608641"/>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6084168" y="2492896"/>
              <a:ext cx="1368152" cy="523220"/>
            </a:xfrm>
            <a:prstGeom prst="rect">
              <a:avLst/>
            </a:prstGeom>
            <a:noFill/>
          </p:spPr>
          <p:txBody>
            <a:bodyPr wrap="square" rtlCol="0">
              <a:spAutoFit/>
            </a:bodyPr>
            <a:lstStyle/>
            <a:p>
              <a:pPr algn="ctr"/>
              <a:r>
                <a:rPr lang="fr-FR" sz="2800" dirty="0" smtClean="0"/>
                <a:t>Q</a:t>
              </a:r>
              <a:r>
                <a:rPr lang="fr-FR" sz="2800" baseline="-25000" dirty="0" smtClean="0"/>
                <a:t>1 </a:t>
              </a:r>
              <a:r>
                <a:rPr lang="fr-FR" sz="2800" dirty="0" smtClean="0"/>
                <a:t>&gt; 0</a:t>
              </a:r>
              <a:endParaRPr lang="fr-FR" sz="2800" dirty="0"/>
            </a:p>
          </p:txBody>
        </p:sp>
        <p:sp>
          <p:nvSpPr>
            <p:cNvPr id="30" name="ZoneTexte 29"/>
            <p:cNvSpPr txBox="1"/>
            <p:nvPr/>
          </p:nvSpPr>
          <p:spPr>
            <a:xfrm>
              <a:off x="6156176" y="4653136"/>
              <a:ext cx="1296144" cy="523220"/>
            </a:xfrm>
            <a:prstGeom prst="rect">
              <a:avLst/>
            </a:prstGeom>
            <a:noFill/>
          </p:spPr>
          <p:txBody>
            <a:bodyPr wrap="square" rtlCol="0">
              <a:spAutoFit/>
            </a:bodyPr>
            <a:lstStyle/>
            <a:p>
              <a:pPr algn="ctr"/>
              <a:r>
                <a:rPr lang="fr-FR" sz="2800" dirty="0" smtClean="0"/>
                <a:t>Q</a:t>
              </a:r>
              <a:r>
                <a:rPr lang="fr-FR" sz="2800" baseline="-25000" dirty="0" smtClean="0"/>
                <a:t>2 </a:t>
              </a:r>
              <a:r>
                <a:rPr lang="fr-FR" sz="2800" dirty="0" smtClean="0"/>
                <a:t>&lt; 0</a:t>
              </a:r>
              <a:endParaRPr lang="fr-FR" sz="2800" dirty="0"/>
            </a:p>
          </p:txBody>
        </p:sp>
      </p:grpSp>
      <p:sp>
        <p:nvSpPr>
          <p:cNvPr id="41" name="Flèche vers le bas 40"/>
          <p:cNvSpPr/>
          <p:nvPr/>
        </p:nvSpPr>
        <p:spPr>
          <a:xfrm rot="14402343">
            <a:off x="2638424" y="2928321"/>
            <a:ext cx="216024" cy="6480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nvGrpSpPr>
          <p:cNvPr id="47" name="Groupe 46"/>
          <p:cNvGrpSpPr/>
          <p:nvPr/>
        </p:nvGrpSpPr>
        <p:grpSpPr>
          <a:xfrm>
            <a:off x="107504" y="3284984"/>
            <a:ext cx="1152128" cy="523220"/>
            <a:chOff x="107504" y="3284984"/>
            <a:chExt cx="1152128" cy="523220"/>
          </a:xfrm>
        </p:grpSpPr>
        <p:sp>
          <p:nvSpPr>
            <p:cNvPr id="39" name="ZoneTexte 38"/>
            <p:cNvSpPr txBox="1"/>
            <p:nvPr/>
          </p:nvSpPr>
          <p:spPr>
            <a:xfrm>
              <a:off x="107504" y="3284984"/>
              <a:ext cx="576063" cy="523220"/>
            </a:xfrm>
            <a:prstGeom prst="rect">
              <a:avLst/>
            </a:prstGeom>
            <a:noFill/>
          </p:spPr>
          <p:txBody>
            <a:bodyPr wrap="square" rtlCol="0">
              <a:spAutoFit/>
            </a:bodyPr>
            <a:lstStyle/>
            <a:p>
              <a:pPr algn="ctr"/>
              <a:r>
                <a:rPr lang="fr-FR" sz="2800" dirty="0" smtClean="0"/>
                <a:t>Q</a:t>
              </a:r>
              <a:r>
                <a:rPr lang="fr-FR" sz="2800" baseline="-25000" dirty="0" smtClean="0"/>
                <a:t>1 </a:t>
              </a:r>
              <a:endParaRPr lang="fr-FR" sz="2800" dirty="0"/>
            </a:p>
          </p:txBody>
        </p:sp>
        <p:sp>
          <p:nvSpPr>
            <p:cNvPr id="42" name="Flèche vers le bas 41"/>
            <p:cNvSpPr/>
            <p:nvPr/>
          </p:nvSpPr>
          <p:spPr>
            <a:xfrm rot="16200000">
              <a:off x="827584" y="3269082"/>
              <a:ext cx="216024" cy="6480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
        <p:nvSpPr>
          <p:cNvPr id="43" name="Flèche vers le bas 42"/>
          <p:cNvSpPr/>
          <p:nvPr/>
        </p:nvSpPr>
        <p:spPr>
          <a:xfrm rot="16200000">
            <a:off x="4283968" y="4149080"/>
            <a:ext cx="216024" cy="6480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44" name="ZoneTexte 43"/>
          <p:cNvSpPr txBox="1"/>
          <p:nvPr/>
        </p:nvSpPr>
        <p:spPr>
          <a:xfrm>
            <a:off x="4716017" y="4149080"/>
            <a:ext cx="576063" cy="523220"/>
          </a:xfrm>
          <a:prstGeom prst="rect">
            <a:avLst/>
          </a:prstGeom>
          <a:noFill/>
        </p:spPr>
        <p:txBody>
          <a:bodyPr wrap="square" rtlCol="0">
            <a:spAutoFit/>
          </a:bodyPr>
          <a:lstStyle/>
          <a:p>
            <a:pPr algn="ctr"/>
            <a:r>
              <a:rPr lang="fr-FR" sz="2800" dirty="0" smtClean="0"/>
              <a:t>Q</a:t>
            </a:r>
            <a:r>
              <a:rPr lang="fr-FR" sz="2800" baseline="-25000" dirty="0" smtClean="0"/>
              <a:t>2 </a:t>
            </a:r>
            <a:endParaRPr lang="fr-FR" sz="2800" dirty="0"/>
          </a:p>
        </p:txBody>
      </p:sp>
      <p:sp>
        <p:nvSpPr>
          <p:cNvPr id="46" name="ZoneTexte 45"/>
          <p:cNvSpPr txBox="1"/>
          <p:nvPr/>
        </p:nvSpPr>
        <p:spPr>
          <a:xfrm>
            <a:off x="2987825" y="2761764"/>
            <a:ext cx="576063" cy="523220"/>
          </a:xfrm>
          <a:prstGeom prst="rect">
            <a:avLst/>
          </a:prstGeom>
          <a:noFill/>
        </p:spPr>
        <p:txBody>
          <a:bodyPr wrap="square" rtlCol="0">
            <a:spAutoFit/>
          </a:bodyPr>
          <a:lstStyle/>
          <a:p>
            <a:pPr algn="ctr"/>
            <a:r>
              <a:rPr lang="fr-FR" sz="2800" dirty="0" smtClean="0"/>
              <a:t>W</a:t>
            </a:r>
            <a:r>
              <a:rPr lang="fr-FR" sz="2800" baseline="-25000" dirty="0" smtClean="0"/>
              <a:t> </a:t>
            </a:r>
            <a:endParaRPr lang="fr-FR" sz="2800" dirty="0"/>
          </a:p>
        </p:txBody>
      </p:sp>
      <p:sp>
        <p:nvSpPr>
          <p:cNvPr id="48" name="ZoneTexte 47"/>
          <p:cNvSpPr txBox="1"/>
          <p:nvPr/>
        </p:nvSpPr>
        <p:spPr>
          <a:xfrm>
            <a:off x="611560" y="5517232"/>
            <a:ext cx="3528392" cy="954107"/>
          </a:xfrm>
          <a:prstGeom prst="rect">
            <a:avLst/>
          </a:prstGeom>
          <a:noFill/>
        </p:spPr>
        <p:txBody>
          <a:bodyPr wrap="square" rtlCol="0">
            <a:spAutoFit/>
          </a:bodyPr>
          <a:lstStyle/>
          <a:p>
            <a:pPr algn="ctr"/>
            <a:r>
              <a:rPr lang="fr-FR" sz="2800" dirty="0" smtClean="0"/>
              <a:t>Moteur à essence : </a:t>
            </a:r>
          </a:p>
          <a:p>
            <a:pPr algn="ctr"/>
            <a:r>
              <a:rPr lang="fr-FR" sz="2800" dirty="0" smtClean="0"/>
              <a:t>BEAU de ROCHAS   </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20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2000"/>
                                        <p:tgtEl>
                                          <p:spTgt spid="4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44"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37890" name="Picture 2"/>
          <p:cNvPicPr>
            <a:picLocks noChangeAspect="1" noChangeArrowheads="1"/>
          </p:cNvPicPr>
          <p:nvPr/>
        </p:nvPicPr>
        <p:blipFill>
          <a:blip r:embed="rId2" cstate="print"/>
          <a:srcRect l="2672" r="64633" b="29284"/>
          <a:stretch>
            <a:fillRect/>
          </a:stretch>
        </p:blipFill>
        <p:spPr bwMode="auto">
          <a:xfrm>
            <a:off x="107504" y="1941215"/>
            <a:ext cx="2196752" cy="3744416"/>
          </a:xfrm>
          <a:prstGeom prst="rect">
            <a:avLst/>
          </a:prstGeom>
          <a:noFill/>
          <a:ln w="9525">
            <a:noFill/>
            <a:miter lim="800000"/>
            <a:headEnd/>
            <a:tailEnd/>
          </a:ln>
        </p:spPr>
      </p:pic>
      <p:pic>
        <p:nvPicPr>
          <p:cNvPr id="37891" name="Picture 3"/>
          <p:cNvPicPr>
            <a:picLocks noChangeAspect="1" noChangeArrowheads="1"/>
          </p:cNvPicPr>
          <p:nvPr/>
        </p:nvPicPr>
        <p:blipFill>
          <a:blip r:embed="rId3" cstate="print"/>
          <a:srcRect l="3802" r="65781" b="29375"/>
          <a:stretch>
            <a:fillRect/>
          </a:stretch>
        </p:blipFill>
        <p:spPr bwMode="auto">
          <a:xfrm>
            <a:off x="2338536" y="1874540"/>
            <a:ext cx="2103092" cy="4074740"/>
          </a:xfrm>
          <a:prstGeom prst="rect">
            <a:avLst/>
          </a:prstGeom>
          <a:noFill/>
          <a:ln w="9525">
            <a:noFill/>
            <a:miter lim="800000"/>
            <a:headEnd/>
            <a:tailEnd/>
          </a:ln>
        </p:spPr>
      </p:pic>
      <p:pic>
        <p:nvPicPr>
          <p:cNvPr id="37892" name="Picture 4"/>
          <p:cNvPicPr>
            <a:picLocks noChangeAspect="1" noChangeArrowheads="1"/>
          </p:cNvPicPr>
          <p:nvPr/>
        </p:nvPicPr>
        <p:blipFill>
          <a:blip r:embed="rId4" cstate="print"/>
          <a:srcRect l="3877" r="63170" b="24139"/>
          <a:stretch>
            <a:fillRect/>
          </a:stretch>
        </p:blipFill>
        <p:spPr bwMode="auto">
          <a:xfrm>
            <a:off x="4429882" y="2018557"/>
            <a:ext cx="2243994" cy="3827990"/>
          </a:xfrm>
          <a:prstGeom prst="rect">
            <a:avLst/>
          </a:prstGeom>
          <a:noFill/>
          <a:ln w="9525">
            <a:noFill/>
            <a:miter lim="800000"/>
            <a:headEnd/>
            <a:tailEnd/>
          </a:ln>
        </p:spPr>
      </p:pic>
      <p:pic>
        <p:nvPicPr>
          <p:cNvPr id="37893" name="Picture 5"/>
          <p:cNvPicPr>
            <a:picLocks noChangeAspect="1" noChangeArrowheads="1"/>
          </p:cNvPicPr>
          <p:nvPr/>
        </p:nvPicPr>
        <p:blipFill>
          <a:blip r:embed="rId5" cstate="print"/>
          <a:srcRect l="3855" r="61445" b="25518"/>
          <a:stretch>
            <a:fillRect/>
          </a:stretch>
        </p:blipFill>
        <p:spPr bwMode="auto">
          <a:xfrm>
            <a:off x="6671589" y="1802533"/>
            <a:ext cx="2378551" cy="3964252"/>
          </a:xfrm>
          <a:prstGeom prst="rect">
            <a:avLst/>
          </a:prstGeom>
          <a:noFill/>
          <a:ln w="9525">
            <a:noFill/>
            <a:miter lim="800000"/>
            <a:headEnd/>
            <a:tailEnd/>
          </a:ln>
        </p:spPr>
      </p:pic>
      <p:sp>
        <p:nvSpPr>
          <p:cNvPr id="11" name="ZoneTexte 10"/>
          <p:cNvSpPr txBox="1"/>
          <p:nvPr/>
        </p:nvSpPr>
        <p:spPr>
          <a:xfrm>
            <a:off x="2411760" y="5949280"/>
            <a:ext cx="5040560" cy="523220"/>
          </a:xfrm>
          <a:prstGeom prst="rect">
            <a:avLst/>
          </a:prstGeom>
          <a:noFill/>
        </p:spPr>
        <p:txBody>
          <a:bodyPr wrap="square" rtlCol="0">
            <a:spAutoFit/>
          </a:bodyPr>
          <a:lstStyle/>
          <a:p>
            <a:r>
              <a:rPr lang="fr-FR" sz="2800" dirty="0" smtClean="0"/>
              <a:t>4 temps = 2 tours de vilebrequin</a:t>
            </a:r>
            <a:endParaRPr lang="fr-FR" sz="2800" dirty="0"/>
          </a:p>
        </p:txBody>
      </p:sp>
      <p:sp>
        <p:nvSpPr>
          <p:cNvPr id="12" name="ZoneTexte 11"/>
          <p:cNvSpPr txBox="1"/>
          <p:nvPr/>
        </p:nvSpPr>
        <p:spPr>
          <a:xfrm>
            <a:off x="107504" y="1293029"/>
            <a:ext cx="5616624" cy="523220"/>
          </a:xfrm>
          <a:prstGeom prst="rect">
            <a:avLst/>
          </a:prstGeom>
          <a:noFill/>
        </p:spPr>
        <p:txBody>
          <a:bodyPr wrap="square" rtlCol="0">
            <a:spAutoFit/>
          </a:bodyPr>
          <a:lstStyle/>
          <a:p>
            <a:r>
              <a:rPr lang="fr-FR" sz="2800" dirty="0" smtClean="0"/>
              <a:t>Moteur à essence : BEAU de ROCHAS   </a:t>
            </a:r>
            <a:endParaRPr lang="fr-FR" sz="2800"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37890" name="Picture 2"/>
          <p:cNvPicPr>
            <a:picLocks noChangeAspect="1" noChangeArrowheads="1"/>
          </p:cNvPicPr>
          <p:nvPr/>
        </p:nvPicPr>
        <p:blipFill>
          <a:blip r:embed="rId3" cstate="print"/>
          <a:srcRect/>
          <a:stretch>
            <a:fillRect/>
          </a:stretch>
        </p:blipFill>
        <p:spPr bwMode="auto">
          <a:xfrm rot="-60000">
            <a:off x="2014827" y="1878094"/>
            <a:ext cx="3848100" cy="4057650"/>
          </a:xfrm>
          <a:prstGeom prst="rect">
            <a:avLst/>
          </a:prstGeom>
          <a:noFill/>
          <a:ln w="9525">
            <a:noFill/>
            <a:miter lim="800000"/>
            <a:headEnd/>
            <a:tailEnd/>
          </a:ln>
        </p:spPr>
      </p:pic>
      <p:sp>
        <p:nvSpPr>
          <p:cNvPr id="7" name="ZoneTexte 6"/>
          <p:cNvSpPr txBox="1"/>
          <p:nvPr/>
        </p:nvSpPr>
        <p:spPr>
          <a:xfrm>
            <a:off x="179512" y="1268760"/>
            <a:ext cx="7488832" cy="523220"/>
          </a:xfrm>
          <a:prstGeom prst="rect">
            <a:avLst/>
          </a:prstGeom>
          <a:noFill/>
        </p:spPr>
        <p:txBody>
          <a:bodyPr wrap="square" rtlCol="0">
            <a:spAutoFit/>
          </a:bodyPr>
          <a:lstStyle/>
          <a:p>
            <a:r>
              <a:rPr lang="fr-FR" sz="2800" dirty="0" smtClean="0"/>
              <a:t>Moteur à essence : BEAU de ROCHAS   </a:t>
            </a:r>
            <a:endParaRPr lang="fr-FR" sz="2800" dirty="0"/>
          </a:p>
        </p:txBody>
      </p:sp>
      <p:sp>
        <p:nvSpPr>
          <p:cNvPr id="8" name="ZoneTexte 7"/>
          <p:cNvSpPr txBox="1"/>
          <p:nvPr/>
        </p:nvSpPr>
        <p:spPr>
          <a:xfrm>
            <a:off x="6156176" y="4293096"/>
            <a:ext cx="2664296" cy="2246769"/>
          </a:xfrm>
          <a:prstGeom prst="rect">
            <a:avLst/>
          </a:prstGeom>
          <a:noFill/>
        </p:spPr>
        <p:txBody>
          <a:bodyPr wrap="square" rtlCol="0">
            <a:spAutoFit/>
          </a:bodyPr>
          <a:lstStyle/>
          <a:p>
            <a:pPr algn="ctr"/>
            <a:r>
              <a:rPr lang="fr-FR" sz="2800" dirty="0" smtClean="0"/>
              <a:t>Admission : en détente avec  légère dépression (viscosité fluide)</a:t>
            </a:r>
          </a:p>
        </p:txBody>
      </p:sp>
      <p:cxnSp>
        <p:nvCxnSpPr>
          <p:cNvPr id="10" name="Connecteur droit avec flèche 9"/>
          <p:cNvCxnSpPr/>
          <p:nvPr/>
        </p:nvCxnSpPr>
        <p:spPr>
          <a:xfrm>
            <a:off x="2123728" y="2564904"/>
            <a:ext cx="1080120" cy="165618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179512" y="1988840"/>
            <a:ext cx="2232248" cy="2246769"/>
          </a:xfrm>
          <a:prstGeom prst="rect">
            <a:avLst/>
          </a:prstGeom>
          <a:noFill/>
        </p:spPr>
        <p:txBody>
          <a:bodyPr wrap="square" rtlCol="0">
            <a:spAutoFit/>
          </a:bodyPr>
          <a:lstStyle/>
          <a:p>
            <a:pPr algn="ctr"/>
            <a:r>
              <a:rPr lang="fr-FR" sz="2800" dirty="0" smtClean="0"/>
              <a:t>Explosion : en surpression avec une légère détente  </a:t>
            </a:r>
            <a:endParaRPr lang="fr-FR" sz="2800" dirty="0"/>
          </a:p>
        </p:txBody>
      </p:sp>
      <p:sp>
        <p:nvSpPr>
          <p:cNvPr id="13" name="ZoneTexte 12"/>
          <p:cNvSpPr txBox="1"/>
          <p:nvPr/>
        </p:nvSpPr>
        <p:spPr>
          <a:xfrm>
            <a:off x="3059832" y="6021288"/>
            <a:ext cx="2160240" cy="584775"/>
          </a:xfrm>
          <a:prstGeom prst="rect">
            <a:avLst/>
          </a:prstGeom>
          <a:noFill/>
        </p:spPr>
        <p:txBody>
          <a:bodyPr wrap="square" rtlCol="0">
            <a:spAutoFit/>
          </a:bodyPr>
          <a:lstStyle/>
          <a:p>
            <a:pPr algn="ctr"/>
            <a:r>
              <a:rPr lang="fr-FR" sz="3200" dirty="0" smtClean="0"/>
              <a:t>Cycle réel</a:t>
            </a:r>
            <a:endParaRPr lang="fr-FR" sz="3200" dirty="0"/>
          </a:p>
        </p:txBody>
      </p:sp>
      <p:cxnSp>
        <p:nvCxnSpPr>
          <p:cNvPr id="16" name="Connecteur droit avec flèche 15"/>
          <p:cNvCxnSpPr/>
          <p:nvPr/>
        </p:nvCxnSpPr>
        <p:spPr>
          <a:xfrm flipH="1">
            <a:off x="4067944" y="4775207"/>
            <a:ext cx="2160240" cy="5760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5580112" y="3212976"/>
            <a:ext cx="3563888" cy="523220"/>
          </a:xfrm>
          <a:prstGeom prst="rect">
            <a:avLst/>
          </a:prstGeom>
          <a:noFill/>
        </p:spPr>
        <p:txBody>
          <a:bodyPr wrap="square" rtlCol="0">
            <a:spAutoFit/>
          </a:bodyPr>
          <a:lstStyle/>
          <a:p>
            <a:pPr algn="ctr"/>
            <a:r>
              <a:rPr lang="fr-FR" sz="2800" dirty="0" smtClean="0">
                <a:sym typeface="Symbol"/>
              </a:rPr>
              <a:t>W réel &lt; W théorique</a:t>
            </a:r>
            <a:endParaRPr lang="fr-FR" sz="2800" dirty="0"/>
          </a:p>
        </p:txBody>
      </p:sp>
      <p:graphicFrame>
        <p:nvGraphicFramePr>
          <p:cNvPr id="41986" name="Object 2"/>
          <p:cNvGraphicFramePr>
            <a:graphicFrameLocks noChangeAspect="1"/>
          </p:cNvGraphicFramePr>
          <p:nvPr/>
        </p:nvGraphicFramePr>
        <p:xfrm>
          <a:off x="5703888" y="1973263"/>
          <a:ext cx="3090862" cy="592137"/>
        </p:xfrm>
        <a:graphic>
          <a:graphicData uri="http://schemas.openxmlformats.org/presentationml/2006/ole">
            <p:oleObj spid="_x0000_s41986" name="Équation" r:id="rId4" imgW="1079280" imgH="228600" progId="Equation.3">
              <p:embed/>
            </p:oleObj>
          </a:graphicData>
        </a:graphic>
      </p:graphicFrame>
      <p:sp>
        <p:nvSpPr>
          <p:cNvPr id="19" name="Flèche vers le bas 18"/>
          <p:cNvSpPr/>
          <p:nvPr/>
        </p:nvSpPr>
        <p:spPr>
          <a:xfrm>
            <a:off x="7236296" y="2708920"/>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0" y="4437112"/>
            <a:ext cx="2520280" cy="1815882"/>
          </a:xfrm>
          <a:prstGeom prst="rect">
            <a:avLst/>
          </a:prstGeom>
          <a:noFill/>
        </p:spPr>
        <p:txBody>
          <a:bodyPr wrap="square" rtlCol="0">
            <a:spAutoFit/>
          </a:bodyPr>
          <a:lstStyle/>
          <a:p>
            <a:pPr algn="ctr"/>
            <a:r>
              <a:rPr lang="fr-FR" sz="2800" dirty="0" smtClean="0"/>
              <a:t>Echappement : en compression avec refroidissement</a:t>
            </a:r>
          </a:p>
        </p:txBody>
      </p:sp>
      <p:cxnSp>
        <p:nvCxnSpPr>
          <p:cNvPr id="32" name="Connecteur droit avec flèche 31"/>
          <p:cNvCxnSpPr/>
          <p:nvPr/>
        </p:nvCxnSpPr>
        <p:spPr>
          <a:xfrm rot="180000">
            <a:off x="2483768" y="4941168"/>
            <a:ext cx="1368152" cy="14401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986"/>
                                        </p:tgtEl>
                                        <p:attrNameLst>
                                          <p:attrName>style.visibility</p:attrName>
                                        </p:attrNameLst>
                                      </p:cBhvr>
                                      <p:to>
                                        <p:strVal val="visible"/>
                                      </p:to>
                                    </p:set>
                                    <p:animEffect transition="in" filter="fade">
                                      <p:cBhvr>
                                        <p:cTn id="22" dur="2000"/>
                                        <p:tgtEl>
                                          <p:spTgt spid="419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8"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Introduction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511) Nécessité du deuxième principe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9" name="ZoneTexte 8"/>
          <p:cNvSpPr txBox="1"/>
          <p:nvPr/>
        </p:nvSpPr>
        <p:spPr>
          <a:xfrm>
            <a:off x="1187624" y="1988840"/>
            <a:ext cx="6696744" cy="954107"/>
          </a:xfrm>
          <a:prstGeom prst="rect">
            <a:avLst/>
          </a:prstGeom>
          <a:noFill/>
        </p:spPr>
        <p:txBody>
          <a:bodyPr wrap="square" rtlCol="0">
            <a:spAutoFit/>
          </a:bodyPr>
          <a:lstStyle/>
          <a:p>
            <a:pPr algn="ctr"/>
            <a:r>
              <a:rPr lang="fr-FR" sz="2800" dirty="0" smtClean="0"/>
              <a:t>Principe d’équivalence ne donne pas le SENS de la transformation</a:t>
            </a:r>
            <a:endParaRPr lang="fr-FR" sz="2800" dirty="0"/>
          </a:p>
        </p:txBody>
      </p:sp>
      <p:sp>
        <p:nvSpPr>
          <p:cNvPr id="8" name="Flèche vers le bas 7"/>
          <p:cNvSpPr/>
          <p:nvPr/>
        </p:nvSpPr>
        <p:spPr>
          <a:xfrm>
            <a:off x="4355976" y="3356992"/>
            <a:ext cx="432048"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475656" y="4581128"/>
            <a:ext cx="6696744" cy="1384995"/>
          </a:xfrm>
          <a:prstGeom prst="rect">
            <a:avLst/>
          </a:prstGeom>
          <a:noFill/>
        </p:spPr>
        <p:txBody>
          <a:bodyPr wrap="square" rtlCol="0">
            <a:spAutoFit/>
          </a:bodyPr>
          <a:lstStyle/>
          <a:p>
            <a:pPr algn="ctr"/>
            <a:r>
              <a:rPr lang="fr-FR" sz="2800" dirty="0" smtClean="0"/>
              <a:t>Principe de conservation de l’énergie sera complété par un principe d’évolution de l’énergie</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37890" name="Picture 2"/>
          <p:cNvPicPr>
            <a:picLocks noChangeAspect="1" noChangeArrowheads="1"/>
          </p:cNvPicPr>
          <p:nvPr/>
        </p:nvPicPr>
        <p:blipFill>
          <a:blip r:embed="rId3" cstate="print"/>
          <a:srcRect l="8438" t="8053" r="7335"/>
          <a:stretch>
            <a:fillRect/>
          </a:stretch>
        </p:blipFill>
        <p:spPr bwMode="auto">
          <a:xfrm rot="-60000">
            <a:off x="139814" y="2132459"/>
            <a:ext cx="3241124" cy="3730881"/>
          </a:xfrm>
          <a:prstGeom prst="rect">
            <a:avLst/>
          </a:prstGeom>
          <a:noFill/>
          <a:ln w="9525">
            <a:noFill/>
            <a:miter lim="800000"/>
            <a:headEnd/>
            <a:tailEnd/>
          </a:ln>
        </p:spPr>
      </p:pic>
      <p:sp>
        <p:nvSpPr>
          <p:cNvPr id="7" name="ZoneTexte 6"/>
          <p:cNvSpPr txBox="1"/>
          <p:nvPr/>
        </p:nvSpPr>
        <p:spPr>
          <a:xfrm>
            <a:off x="179512" y="1268760"/>
            <a:ext cx="7488832" cy="523220"/>
          </a:xfrm>
          <a:prstGeom prst="rect">
            <a:avLst/>
          </a:prstGeom>
          <a:noFill/>
        </p:spPr>
        <p:txBody>
          <a:bodyPr wrap="square" rtlCol="0">
            <a:spAutoFit/>
          </a:bodyPr>
          <a:lstStyle/>
          <a:p>
            <a:r>
              <a:rPr lang="fr-FR" sz="2800" dirty="0" smtClean="0"/>
              <a:t>Moteur à essence : BEAU de ROCHAS   </a:t>
            </a:r>
            <a:endParaRPr lang="fr-FR" sz="2800" dirty="0"/>
          </a:p>
        </p:txBody>
      </p:sp>
      <p:grpSp>
        <p:nvGrpSpPr>
          <p:cNvPr id="52" name="Groupe 51"/>
          <p:cNvGrpSpPr/>
          <p:nvPr/>
        </p:nvGrpSpPr>
        <p:grpSpPr>
          <a:xfrm>
            <a:off x="4060526" y="3640610"/>
            <a:ext cx="3031754" cy="1660598"/>
            <a:chOff x="4005845" y="2204864"/>
            <a:chExt cx="3031754" cy="1660598"/>
          </a:xfrm>
        </p:grpSpPr>
        <p:grpSp>
          <p:nvGrpSpPr>
            <p:cNvPr id="34" name="Groupe 33"/>
            <p:cNvGrpSpPr/>
            <p:nvPr/>
          </p:nvGrpSpPr>
          <p:grpSpPr>
            <a:xfrm>
              <a:off x="4005845" y="2204864"/>
              <a:ext cx="3031754" cy="1660598"/>
              <a:chOff x="4005845" y="2167045"/>
              <a:chExt cx="3031754" cy="1660598"/>
            </a:xfrm>
          </p:grpSpPr>
          <p:pic>
            <p:nvPicPr>
              <p:cNvPr id="20" name="Picture 2"/>
              <p:cNvPicPr>
                <a:picLocks noChangeAspect="1" noChangeArrowheads="1"/>
              </p:cNvPicPr>
              <p:nvPr/>
            </p:nvPicPr>
            <p:blipFill>
              <a:blip r:embed="rId3" cstate="print"/>
              <a:srcRect l="24983" t="52505" r="26372" b="19136"/>
              <a:stretch>
                <a:fillRect/>
              </a:stretch>
            </p:blipFill>
            <p:spPr bwMode="auto">
              <a:xfrm rot="-60000">
                <a:off x="4653907" y="2437134"/>
                <a:ext cx="1871923" cy="1150696"/>
              </a:xfrm>
              <a:prstGeom prst="rect">
                <a:avLst/>
              </a:prstGeom>
              <a:noFill/>
              <a:ln w="9525">
                <a:noFill/>
                <a:miter lim="800000"/>
                <a:headEnd/>
                <a:tailEnd/>
              </a:ln>
            </p:spPr>
          </p:pic>
          <p:sp>
            <p:nvSpPr>
              <p:cNvPr id="30" name="Rectangle 29"/>
              <p:cNvSpPr/>
              <p:nvPr/>
            </p:nvSpPr>
            <p:spPr>
              <a:xfrm rot="2197573">
                <a:off x="5453423" y="2195459"/>
                <a:ext cx="1584176" cy="823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rot="18832271">
                <a:off x="4270867" y="2455077"/>
                <a:ext cx="86409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rot="1680000">
                <a:off x="4773471" y="3387875"/>
                <a:ext cx="864096" cy="439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rot="1680000">
                <a:off x="4005845" y="2978828"/>
                <a:ext cx="864096" cy="439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5" name="Groupe 44"/>
            <p:cNvGrpSpPr/>
            <p:nvPr/>
          </p:nvGrpSpPr>
          <p:grpSpPr>
            <a:xfrm>
              <a:off x="4779837" y="2622506"/>
              <a:ext cx="1440160" cy="950734"/>
              <a:chOff x="4779837" y="2622506"/>
              <a:chExt cx="1440160" cy="950734"/>
            </a:xfrm>
          </p:grpSpPr>
          <p:cxnSp>
            <p:nvCxnSpPr>
              <p:cNvPr id="35" name="Connecteur droit avec flèche 34"/>
              <p:cNvCxnSpPr/>
              <p:nvPr/>
            </p:nvCxnSpPr>
            <p:spPr>
              <a:xfrm flipV="1">
                <a:off x="4779837" y="2622506"/>
                <a:ext cx="288032" cy="1440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a:off x="5715941" y="2982546"/>
                <a:ext cx="288032" cy="21602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flipH="1" flipV="1">
                <a:off x="4995861" y="3263263"/>
                <a:ext cx="288032" cy="1440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rot="-180000" flipH="1">
                <a:off x="5931965" y="3573240"/>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53" name="Groupe 52"/>
          <p:cNvGrpSpPr/>
          <p:nvPr/>
        </p:nvGrpSpPr>
        <p:grpSpPr>
          <a:xfrm>
            <a:off x="6326115" y="4766927"/>
            <a:ext cx="2638373" cy="534281"/>
            <a:chOff x="4428168" y="4766927"/>
            <a:chExt cx="2638373" cy="534281"/>
          </a:xfrm>
        </p:grpSpPr>
        <p:grpSp>
          <p:nvGrpSpPr>
            <p:cNvPr id="26" name="Groupe 25"/>
            <p:cNvGrpSpPr/>
            <p:nvPr/>
          </p:nvGrpSpPr>
          <p:grpSpPr>
            <a:xfrm>
              <a:off x="4428168" y="4766927"/>
              <a:ext cx="2638373" cy="534281"/>
              <a:chOff x="4428168" y="4369551"/>
              <a:chExt cx="2638373" cy="534281"/>
            </a:xfrm>
          </p:grpSpPr>
          <p:pic>
            <p:nvPicPr>
              <p:cNvPr id="21" name="Picture 2"/>
              <p:cNvPicPr>
                <a:picLocks noChangeAspect="1" noChangeArrowheads="1"/>
              </p:cNvPicPr>
              <p:nvPr/>
            </p:nvPicPr>
            <p:blipFill>
              <a:blip r:embed="rId3" cstate="print"/>
              <a:srcRect l="24255" t="79120" r="25196" b="12827"/>
              <a:stretch>
                <a:fillRect/>
              </a:stretch>
            </p:blipFill>
            <p:spPr bwMode="auto">
              <a:xfrm rot="21540000">
                <a:off x="4790727" y="4526069"/>
                <a:ext cx="1945176" cy="326768"/>
              </a:xfrm>
              <a:prstGeom prst="rect">
                <a:avLst/>
              </a:prstGeom>
              <a:noFill/>
              <a:ln w="9525">
                <a:noFill/>
                <a:miter lim="800000"/>
                <a:headEnd/>
                <a:tailEnd/>
              </a:ln>
            </p:spPr>
          </p:pic>
          <p:sp>
            <p:nvSpPr>
              <p:cNvPr id="22" name="Rectangle 21"/>
              <p:cNvSpPr/>
              <p:nvPr/>
            </p:nvSpPr>
            <p:spPr>
              <a:xfrm rot="1020000">
                <a:off x="5893882" y="4369551"/>
                <a:ext cx="1172659" cy="357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rot="600000">
                <a:off x="4428168" y="4695727"/>
                <a:ext cx="1172659" cy="208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9" name="Connecteur droit avec flèche 38"/>
            <p:cNvCxnSpPr/>
            <p:nvPr/>
          </p:nvCxnSpPr>
          <p:spPr>
            <a:xfrm rot="21420000" flipH="1">
              <a:off x="5067672" y="4991902"/>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rot="180000">
              <a:off x="6084365" y="5214570"/>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rot="360000">
              <a:off x="5211688" y="5143231"/>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rot="22500000" flipH="1">
              <a:off x="5935245" y="5062414"/>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0" name="Groupe 49"/>
          <p:cNvGrpSpPr/>
          <p:nvPr/>
        </p:nvGrpSpPr>
        <p:grpSpPr>
          <a:xfrm>
            <a:off x="4283968" y="2348880"/>
            <a:ext cx="4752528" cy="3240360"/>
            <a:chOff x="364472" y="2348880"/>
            <a:chExt cx="4752528" cy="3240360"/>
          </a:xfrm>
        </p:grpSpPr>
        <p:cxnSp>
          <p:nvCxnSpPr>
            <p:cNvPr id="47" name="Connecteur droit avec flèche 46"/>
            <p:cNvCxnSpPr/>
            <p:nvPr/>
          </p:nvCxnSpPr>
          <p:spPr>
            <a:xfrm flipV="1">
              <a:off x="573672" y="2348880"/>
              <a:ext cx="0" cy="32403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364472" y="5355800"/>
              <a:ext cx="4752528" cy="174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6" name="Double flèche horizontale 55"/>
          <p:cNvSpPr/>
          <p:nvPr/>
        </p:nvSpPr>
        <p:spPr>
          <a:xfrm>
            <a:off x="3491880" y="3645024"/>
            <a:ext cx="792088"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p:cNvSpPr txBox="1"/>
          <p:nvPr/>
        </p:nvSpPr>
        <p:spPr>
          <a:xfrm>
            <a:off x="3995936" y="2132856"/>
            <a:ext cx="648072" cy="523220"/>
          </a:xfrm>
          <a:prstGeom prst="rect">
            <a:avLst/>
          </a:prstGeom>
          <a:noFill/>
        </p:spPr>
        <p:txBody>
          <a:bodyPr wrap="square" rtlCol="0">
            <a:spAutoFit/>
          </a:bodyPr>
          <a:lstStyle/>
          <a:p>
            <a:pPr algn="ctr"/>
            <a:r>
              <a:rPr lang="fr-FR" sz="2800" dirty="0" smtClean="0"/>
              <a:t>P</a:t>
            </a:r>
            <a:endParaRPr lang="fr-FR" sz="2800" dirty="0"/>
          </a:p>
        </p:txBody>
      </p:sp>
      <p:sp>
        <p:nvSpPr>
          <p:cNvPr id="58" name="ZoneTexte 57"/>
          <p:cNvSpPr txBox="1"/>
          <p:nvPr/>
        </p:nvSpPr>
        <p:spPr>
          <a:xfrm>
            <a:off x="8552200" y="5315568"/>
            <a:ext cx="648072" cy="523220"/>
          </a:xfrm>
          <a:prstGeom prst="rect">
            <a:avLst/>
          </a:prstGeom>
          <a:noFill/>
        </p:spPr>
        <p:txBody>
          <a:bodyPr wrap="square" rtlCol="0">
            <a:spAutoFit/>
          </a:bodyPr>
          <a:lstStyle/>
          <a:p>
            <a:pPr algn="ctr"/>
            <a:r>
              <a:rPr lang="fr-FR" sz="2800" dirty="0" smtClean="0"/>
              <a:t>V</a:t>
            </a:r>
            <a:endParaRPr lang="fr-FR" sz="2800" dirty="0"/>
          </a:p>
        </p:txBody>
      </p:sp>
      <p:sp>
        <p:nvSpPr>
          <p:cNvPr id="62" name="ZoneTexte 61"/>
          <p:cNvSpPr txBox="1"/>
          <p:nvPr/>
        </p:nvSpPr>
        <p:spPr>
          <a:xfrm>
            <a:off x="4716016" y="3429000"/>
            <a:ext cx="2016224" cy="523220"/>
          </a:xfrm>
          <a:prstGeom prst="rect">
            <a:avLst/>
          </a:prstGeom>
          <a:noFill/>
        </p:spPr>
        <p:txBody>
          <a:bodyPr wrap="square" rtlCol="0">
            <a:spAutoFit/>
          </a:bodyPr>
          <a:lstStyle/>
          <a:p>
            <a:r>
              <a:rPr lang="fr-FR" sz="2800" dirty="0" smtClean="0"/>
              <a:t>Aire (S2) &gt; 0</a:t>
            </a:r>
            <a:endParaRPr lang="fr-FR" sz="2800" dirty="0"/>
          </a:p>
        </p:txBody>
      </p:sp>
      <p:sp>
        <p:nvSpPr>
          <p:cNvPr id="63" name="ZoneTexte 62"/>
          <p:cNvSpPr txBox="1"/>
          <p:nvPr/>
        </p:nvSpPr>
        <p:spPr>
          <a:xfrm>
            <a:off x="6804248" y="3429000"/>
            <a:ext cx="2016224" cy="523220"/>
          </a:xfrm>
          <a:prstGeom prst="rect">
            <a:avLst/>
          </a:prstGeom>
          <a:noFill/>
        </p:spPr>
        <p:txBody>
          <a:bodyPr wrap="square" rtlCol="0">
            <a:spAutoFit/>
          </a:bodyPr>
          <a:lstStyle/>
          <a:p>
            <a:r>
              <a:rPr lang="fr-FR" sz="2800" dirty="0" smtClean="0"/>
              <a:t>Aire (S1) &lt; 0</a:t>
            </a:r>
            <a:endParaRPr lang="fr-FR" sz="2800" dirty="0"/>
          </a:p>
        </p:txBody>
      </p:sp>
      <p:sp>
        <p:nvSpPr>
          <p:cNvPr id="64" name="Accolade fermante 63"/>
          <p:cNvSpPr/>
          <p:nvPr/>
        </p:nvSpPr>
        <p:spPr>
          <a:xfrm rot="16200000">
            <a:off x="6426206" y="1286762"/>
            <a:ext cx="756084" cy="41764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5" name="ZoneTexte 64"/>
          <p:cNvSpPr txBox="1"/>
          <p:nvPr/>
        </p:nvSpPr>
        <p:spPr>
          <a:xfrm>
            <a:off x="5796136" y="2492896"/>
            <a:ext cx="2448272" cy="523220"/>
          </a:xfrm>
          <a:prstGeom prst="rect">
            <a:avLst/>
          </a:prstGeom>
          <a:noFill/>
        </p:spPr>
        <p:txBody>
          <a:bodyPr wrap="square" rtlCol="0">
            <a:spAutoFit/>
          </a:bodyPr>
          <a:lstStyle/>
          <a:p>
            <a:r>
              <a:rPr lang="fr-FR" sz="2800" dirty="0" smtClean="0"/>
              <a:t>Aire totale &gt; 0</a:t>
            </a:r>
            <a:endParaRPr lang="fr-FR" sz="2800" dirty="0"/>
          </a:p>
        </p:txBody>
      </p:sp>
      <p:sp>
        <p:nvSpPr>
          <p:cNvPr id="66" name="Flèche vers le haut 65"/>
          <p:cNvSpPr/>
          <p:nvPr/>
        </p:nvSpPr>
        <p:spPr>
          <a:xfrm>
            <a:off x="6732240" y="2204864"/>
            <a:ext cx="72008" cy="2880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57347" name="Object 3"/>
          <p:cNvGraphicFramePr>
            <a:graphicFrameLocks noChangeAspect="1"/>
          </p:cNvGraphicFramePr>
          <p:nvPr/>
        </p:nvGraphicFramePr>
        <p:xfrm>
          <a:off x="6197600" y="1484313"/>
          <a:ext cx="1182688" cy="612775"/>
        </p:xfrm>
        <a:graphic>
          <a:graphicData uri="http://schemas.openxmlformats.org/presentationml/2006/ole">
            <p:oleObj spid="_x0000_s57347" name="Équation" r:id="rId4" imgW="355320" imgH="203040" progId="Equation.3">
              <p:embed/>
            </p:oleObj>
          </a:graphicData>
        </a:graphic>
      </p:graphicFrame>
      <p:cxnSp>
        <p:nvCxnSpPr>
          <p:cNvPr id="67" name="Connecteur droit avec flèche 66"/>
          <p:cNvCxnSpPr/>
          <p:nvPr/>
        </p:nvCxnSpPr>
        <p:spPr>
          <a:xfrm flipV="1">
            <a:off x="937480" y="4077072"/>
            <a:ext cx="288032" cy="1440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a:off x="1873584" y="4437112"/>
            <a:ext cx="288032" cy="21602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p:nvPr/>
        </p:nvCxnSpPr>
        <p:spPr>
          <a:xfrm flipH="1" flipV="1">
            <a:off x="1153504" y="4717829"/>
            <a:ext cx="288032" cy="1440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Connecteur droit avec flèche 69"/>
          <p:cNvCxnSpPr/>
          <p:nvPr/>
        </p:nvCxnSpPr>
        <p:spPr>
          <a:xfrm rot="21420000" flipH="1">
            <a:off x="2089608" y="5027806"/>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rot="21420000" flipH="1">
            <a:off x="1043411" y="5082130"/>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rot="180000">
            <a:off x="2060104" y="5304798"/>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Connecteur droit avec flèche 72"/>
          <p:cNvCxnSpPr/>
          <p:nvPr/>
        </p:nvCxnSpPr>
        <p:spPr>
          <a:xfrm rot="360000">
            <a:off x="1187427" y="5233459"/>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Connecteur droit avec flèche 73"/>
          <p:cNvCxnSpPr/>
          <p:nvPr/>
        </p:nvCxnSpPr>
        <p:spPr>
          <a:xfrm rot="900000" flipH="1">
            <a:off x="1910984" y="5152642"/>
            <a:ext cx="288032"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5" name="ZoneTexte 74"/>
          <p:cNvSpPr txBox="1"/>
          <p:nvPr/>
        </p:nvSpPr>
        <p:spPr>
          <a:xfrm>
            <a:off x="3491880" y="5949280"/>
            <a:ext cx="3563888" cy="523220"/>
          </a:xfrm>
          <a:prstGeom prst="rect">
            <a:avLst/>
          </a:prstGeom>
          <a:noFill/>
        </p:spPr>
        <p:txBody>
          <a:bodyPr wrap="square" rtlCol="0">
            <a:spAutoFit/>
          </a:bodyPr>
          <a:lstStyle/>
          <a:p>
            <a:pPr algn="ctr"/>
            <a:r>
              <a:rPr lang="fr-FR" sz="2800" dirty="0" smtClean="0">
                <a:sym typeface="Symbol"/>
              </a:rPr>
              <a:t>W réel &lt; W théorique</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2000"/>
                                        <p:tgtEl>
                                          <p:spTgt spid="73"/>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20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20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20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20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2000"/>
                                        <p:tgtEl>
                                          <p:spTgt spid="67"/>
                                        </p:tgtEl>
                                      </p:cBhvr>
                                    </p:animEffect>
                                  </p:childTnLst>
                                </p:cTn>
                              </p:par>
                              <p:par>
                                <p:cTn id="25" presetID="10"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2000"/>
                                        <p:tgtEl>
                                          <p:spTgt spid="68"/>
                                        </p:tgtEl>
                                      </p:cBhvr>
                                    </p:animEffect>
                                  </p:childTnLst>
                                </p:cTn>
                              </p:par>
                              <p:par>
                                <p:cTn id="28" presetID="10" presetClass="entr" presetSubtype="0"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20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0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2000"/>
                                        <p:tgtEl>
                                          <p:spTgt spid="58"/>
                                        </p:tgtEl>
                                      </p:cBhvr>
                                    </p:animEffect>
                                  </p:childTnLst>
                                </p:cTn>
                              </p:par>
                              <p:par>
                                <p:cTn id="39" presetID="10"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2000"/>
                                        <p:tgtEl>
                                          <p:spTgt spid="50"/>
                                        </p:tgtEl>
                                      </p:cBhvr>
                                    </p:animEffect>
                                  </p:childTnLst>
                                </p:cTn>
                              </p:par>
                              <p:par>
                                <p:cTn id="42" presetID="10"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2000"/>
                                        <p:tgtEl>
                                          <p:spTgt spid="52"/>
                                        </p:tgtEl>
                                      </p:cBhvr>
                                    </p:animEffect>
                                  </p:childTnLst>
                                </p:cTn>
                              </p:par>
                              <p:par>
                                <p:cTn id="45" presetID="10"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20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0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20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20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7347"/>
                                        </p:tgtEl>
                                        <p:attrNameLst>
                                          <p:attrName>style.visibility</p:attrName>
                                        </p:attrNameLst>
                                      </p:cBhvr>
                                      <p:to>
                                        <p:strVal val="visible"/>
                                      </p:to>
                                    </p:set>
                                    <p:animEffect transition="in" filter="fade">
                                      <p:cBhvr>
                                        <p:cTn id="65" dur="2000"/>
                                        <p:tgtEl>
                                          <p:spTgt spid="5734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2" grpId="0"/>
      <p:bldP spid="63" grpId="0"/>
      <p:bldP spid="65" grpId="0"/>
      <p:bldP spid="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ZoneTexte 9"/>
          <p:cNvSpPr txBox="1"/>
          <p:nvPr/>
        </p:nvSpPr>
        <p:spPr>
          <a:xfrm>
            <a:off x="107504" y="1124744"/>
            <a:ext cx="6120680" cy="523220"/>
          </a:xfrm>
          <a:prstGeom prst="rect">
            <a:avLst/>
          </a:prstGeom>
          <a:noFill/>
        </p:spPr>
        <p:txBody>
          <a:bodyPr wrap="square" rtlCol="0">
            <a:spAutoFit/>
          </a:bodyPr>
          <a:lstStyle/>
          <a:p>
            <a:r>
              <a:rPr lang="fr-FR" sz="2800" dirty="0" smtClean="0"/>
              <a:t>Moteur à essence : BEAU de ROCHAS   </a:t>
            </a:r>
            <a:endParaRPr lang="fr-FR" sz="2800" dirty="0"/>
          </a:p>
        </p:txBody>
      </p:sp>
      <p:sp>
        <p:nvSpPr>
          <p:cNvPr id="12" name="ZoneTexte 11"/>
          <p:cNvSpPr txBox="1"/>
          <p:nvPr/>
        </p:nvSpPr>
        <p:spPr>
          <a:xfrm>
            <a:off x="179512" y="1700808"/>
            <a:ext cx="7776864" cy="5693866"/>
          </a:xfrm>
          <a:prstGeom prst="rect">
            <a:avLst/>
          </a:prstGeom>
          <a:noFill/>
        </p:spPr>
        <p:txBody>
          <a:bodyPr wrap="square" rtlCol="0">
            <a:spAutoFit/>
          </a:bodyPr>
          <a:lstStyle/>
          <a:p>
            <a:r>
              <a:rPr lang="fr-FR" sz="2800" dirty="0" smtClean="0"/>
              <a:t>Synthèse :</a:t>
            </a:r>
          </a:p>
          <a:p>
            <a:pPr>
              <a:buFontTx/>
              <a:buChar char="-"/>
            </a:pPr>
            <a:r>
              <a:rPr lang="fr-FR" sz="2800" dirty="0" smtClean="0"/>
              <a:t> cycle théorique</a:t>
            </a:r>
          </a:p>
          <a:p>
            <a:pPr lvl="1">
              <a:buFontTx/>
              <a:buChar char="-"/>
            </a:pPr>
            <a:r>
              <a:rPr lang="fr-FR" sz="2800" dirty="0" smtClean="0"/>
              <a:t> admission : détente isobare</a:t>
            </a:r>
          </a:p>
          <a:p>
            <a:pPr lvl="1">
              <a:buFontTx/>
              <a:buChar char="-"/>
            </a:pPr>
            <a:r>
              <a:rPr lang="fr-FR" sz="2800" dirty="0" smtClean="0"/>
              <a:t> compression : adiabatique</a:t>
            </a:r>
          </a:p>
          <a:p>
            <a:pPr lvl="1">
              <a:buFontTx/>
              <a:buChar char="-"/>
            </a:pPr>
            <a:r>
              <a:rPr lang="fr-FR" sz="2800" dirty="0" smtClean="0"/>
              <a:t> explosion :  isochore (échauffement)</a:t>
            </a:r>
          </a:p>
          <a:p>
            <a:pPr lvl="1">
              <a:buFontTx/>
              <a:buChar char="-"/>
            </a:pPr>
            <a:r>
              <a:rPr lang="fr-FR" sz="2800" dirty="0" smtClean="0"/>
              <a:t> détente : adiabatique</a:t>
            </a:r>
          </a:p>
          <a:p>
            <a:pPr lvl="1">
              <a:buFontTx/>
              <a:buChar char="-"/>
            </a:pPr>
            <a:r>
              <a:rPr lang="fr-FR" sz="2800" dirty="0" smtClean="0"/>
              <a:t> échappement :  isochore (refroidissement) et compression isobare	</a:t>
            </a:r>
          </a:p>
          <a:p>
            <a:pPr>
              <a:buFontTx/>
              <a:buChar char="-"/>
            </a:pPr>
            <a:r>
              <a:rPr lang="fr-FR" sz="2800" dirty="0" smtClean="0"/>
              <a:t> le 3</a:t>
            </a:r>
            <a:r>
              <a:rPr lang="fr-FR" sz="2800" baseline="30000" dirty="0" smtClean="0"/>
              <a:t>ième</a:t>
            </a:r>
            <a:r>
              <a:rPr lang="fr-FR" sz="2800" dirty="0" smtClean="0"/>
              <a:t> temps = </a:t>
            </a:r>
            <a:r>
              <a:rPr lang="fr-FR" sz="2800" b="1" dirty="0" smtClean="0">
                <a:solidFill>
                  <a:srgbClr val="FF0000"/>
                </a:solidFill>
              </a:rPr>
              <a:t>LE</a:t>
            </a:r>
            <a:r>
              <a:rPr lang="fr-FR" sz="2800" dirty="0" smtClean="0"/>
              <a:t> </a:t>
            </a:r>
            <a:r>
              <a:rPr lang="fr-FR" sz="2800" b="1" dirty="0" smtClean="0">
                <a:solidFill>
                  <a:srgbClr val="FF0000"/>
                </a:solidFill>
              </a:rPr>
              <a:t>temps moteur </a:t>
            </a:r>
            <a:r>
              <a:rPr lang="fr-FR" sz="2800" dirty="0" smtClean="0"/>
              <a:t>= </a:t>
            </a:r>
            <a:r>
              <a:rPr lang="fr-FR" sz="2800" b="1" dirty="0" smtClean="0">
                <a:solidFill>
                  <a:srgbClr val="FF0000"/>
                </a:solidFill>
              </a:rPr>
              <a:t>détente</a:t>
            </a:r>
          </a:p>
          <a:p>
            <a:pPr>
              <a:buFontTx/>
              <a:buChar char="-"/>
            </a:pPr>
            <a:r>
              <a:rPr lang="fr-FR" sz="2800" dirty="0" smtClean="0"/>
              <a:t> 4 temps pour 2 tours de vilebrequin</a:t>
            </a:r>
          </a:p>
          <a:p>
            <a:pPr>
              <a:buFontTx/>
              <a:buChar char="-"/>
            </a:pPr>
            <a:r>
              <a:rPr lang="fr-FR" sz="2800" dirty="0" smtClean="0"/>
              <a:t> </a:t>
            </a:r>
            <a:r>
              <a:rPr lang="fr-FR" sz="2800" dirty="0" err="1" smtClean="0"/>
              <a:t>Wréel</a:t>
            </a:r>
            <a:r>
              <a:rPr lang="fr-FR" sz="2800" dirty="0" smtClean="0"/>
              <a:t> &lt; W théorique (frottements)</a:t>
            </a:r>
          </a:p>
          <a:p>
            <a:endParaRPr lang="fr-FR" sz="2800" dirty="0" smtClean="0"/>
          </a:p>
          <a:p>
            <a:endParaRPr lang="fr-FR" sz="2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38" name="Picture 4"/>
          <p:cNvPicPr>
            <a:picLocks noChangeAspect="1" noChangeArrowheads="1"/>
          </p:cNvPicPr>
          <p:nvPr/>
        </p:nvPicPr>
        <p:blipFill>
          <a:blip r:embed="rId3" cstate="print"/>
          <a:srcRect l="30512" t="21700" r="47438" b="51967"/>
          <a:stretch>
            <a:fillRect/>
          </a:stretch>
        </p:blipFill>
        <p:spPr bwMode="auto">
          <a:xfrm>
            <a:off x="2987824" y="1988840"/>
            <a:ext cx="2766481" cy="1858468"/>
          </a:xfrm>
          <a:prstGeom prst="rect">
            <a:avLst/>
          </a:prstGeom>
          <a:noFill/>
          <a:ln w="9525">
            <a:noFill/>
            <a:miter lim="800000"/>
            <a:headEnd/>
            <a:tailEnd/>
          </a:ln>
        </p:spPr>
      </p:pic>
      <p:cxnSp>
        <p:nvCxnSpPr>
          <p:cNvPr id="42" name="Connecteur droit avec flèche 41"/>
          <p:cNvCxnSpPr/>
          <p:nvPr/>
        </p:nvCxnSpPr>
        <p:spPr>
          <a:xfrm>
            <a:off x="2483768" y="2852936"/>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940152" y="2852936"/>
            <a:ext cx="93610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24" name="Picture 4" descr="C:\Program Files (x86)\Microsoft Office\MEDIA\CAGCAT10\j0212957.wmf"/>
          <p:cNvPicPr>
            <a:picLocks noChangeAspect="1" noChangeArrowheads="1"/>
          </p:cNvPicPr>
          <p:nvPr/>
        </p:nvPicPr>
        <p:blipFill>
          <a:blip r:embed="rId4" cstate="print"/>
          <a:srcRect/>
          <a:stretch>
            <a:fillRect/>
          </a:stretch>
        </p:blipFill>
        <p:spPr bwMode="auto">
          <a:xfrm flipH="1">
            <a:off x="7020272" y="2132856"/>
            <a:ext cx="1830629" cy="1149401"/>
          </a:xfrm>
          <a:prstGeom prst="rect">
            <a:avLst/>
          </a:prstGeom>
          <a:noFill/>
        </p:spPr>
      </p:pic>
      <p:sp>
        <p:nvSpPr>
          <p:cNvPr id="54" name="ZoneTexte 53"/>
          <p:cNvSpPr txBox="1"/>
          <p:nvPr/>
        </p:nvSpPr>
        <p:spPr>
          <a:xfrm>
            <a:off x="2195736" y="4293096"/>
            <a:ext cx="4680520" cy="523220"/>
          </a:xfrm>
          <a:prstGeom prst="rect">
            <a:avLst/>
          </a:prstGeom>
          <a:noFill/>
        </p:spPr>
        <p:txBody>
          <a:bodyPr wrap="square" rtlCol="0">
            <a:spAutoFit/>
          </a:bodyPr>
          <a:lstStyle/>
          <a:p>
            <a:r>
              <a:rPr lang="fr-FR" sz="2800" dirty="0" smtClean="0"/>
              <a:t>Moteur à combustion interne </a:t>
            </a:r>
            <a:endParaRPr lang="fr-FR" sz="2800" dirty="0"/>
          </a:p>
        </p:txBody>
      </p:sp>
      <p:graphicFrame>
        <p:nvGraphicFramePr>
          <p:cNvPr id="30725" name="Object 5"/>
          <p:cNvGraphicFramePr>
            <a:graphicFrameLocks noChangeAspect="1"/>
          </p:cNvGraphicFramePr>
          <p:nvPr/>
        </p:nvGraphicFramePr>
        <p:xfrm>
          <a:off x="3275856" y="5157192"/>
          <a:ext cx="1985963" cy="612775"/>
        </p:xfrm>
        <a:graphic>
          <a:graphicData uri="http://schemas.openxmlformats.org/presentationml/2006/ole">
            <p:oleObj spid="_x0000_s43010" name="Équation" r:id="rId5" imgW="596880" imgH="203040" progId="Equation.3">
              <p:embed/>
            </p:oleObj>
          </a:graphicData>
        </a:graphic>
      </p:graphicFrame>
      <p:pic>
        <p:nvPicPr>
          <p:cNvPr id="30726" name="Picture 6"/>
          <p:cNvPicPr>
            <a:picLocks noChangeAspect="1" noChangeArrowheads="1"/>
          </p:cNvPicPr>
          <p:nvPr/>
        </p:nvPicPr>
        <p:blipFill>
          <a:blip r:embed="rId6" cstate="print"/>
          <a:srcRect b="17142"/>
          <a:stretch>
            <a:fillRect/>
          </a:stretch>
        </p:blipFill>
        <p:spPr bwMode="auto">
          <a:xfrm>
            <a:off x="323528" y="2132856"/>
            <a:ext cx="1958941" cy="1080120"/>
          </a:xfrm>
          <a:prstGeom prst="rect">
            <a:avLst/>
          </a:prstGeom>
          <a:noFill/>
          <a:ln w="9525">
            <a:noFill/>
            <a:miter lim="800000"/>
            <a:headEnd/>
            <a:tailEnd/>
          </a:ln>
        </p:spPr>
      </p:pic>
      <p:sp>
        <p:nvSpPr>
          <p:cNvPr id="10" name="ZoneTexte 9"/>
          <p:cNvSpPr txBox="1"/>
          <p:nvPr/>
        </p:nvSpPr>
        <p:spPr>
          <a:xfrm>
            <a:off x="251520" y="1268760"/>
            <a:ext cx="6120680" cy="523220"/>
          </a:xfrm>
          <a:prstGeom prst="rect">
            <a:avLst/>
          </a:prstGeom>
          <a:noFill/>
        </p:spPr>
        <p:txBody>
          <a:bodyPr wrap="square" rtlCol="0">
            <a:spAutoFit/>
          </a:bodyPr>
          <a:lstStyle/>
          <a:p>
            <a:r>
              <a:rPr lang="fr-FR" sz="2800" dirty="0" smtClean="0"/>
              <a:t>Moteur à gas-oil : DIESEL   </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fade">
                                      <p:cBhvr>
                                        <p:cTn id="12" dur="2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ZoneTexte 9"/>
          <p:cNvSpPr txBox="1"/>
          <p:nvPr/>
        </p:nvSpPr>
        <p:spPr>
          <a:xfrm>
            <a:off x="251520" y="1268760"/>
            <a:ext cx="6120680" cy="523220"/>
          </a:xfrm>
          <a:prstGeom prst="rect">
            <a:avLst/>
          </a:prstGeom>
          <a:noFill/>
        </p:spPr>
        <p:txBody>
          <a:bodyPr wrap="square" rtlCol="0">
            <a:spAutoFit/>
          </a:bodyPr>
          <a:lstStyle/>
          <a:p>
            <a:r>
              <a:rPr lang="fr-FR" sz="2800" dirty="0" smtClean="0"/>
              <a:t>Moteur à gas-oil : DIESEL   </a:t>
            </a:r>
            <a:endParaRPr lang="fr-FR" sz="2800" dirty="0"/>
          </a:p>
        </p:txBody>
      </p:sp>
      <p:pic>
        <p:nvPicPr>
          <p:cNvPr id="44038" name="Picture 6"/>
          <p:cNvPicPr>
            <a:picLocks noChangeAspect="1" noChangeArrowheads="1"/>
          </p:cNvPicPr>
          <p:nvPr/>
        </p:nvPicPr>
        <p:blipFill>
          <a:blip r:embed="rId2" cstate="print"/>
          <a:srcRect l="25593" t="15400" r="60233" b="58701"/>
          <a:stretch>
            <a:fillRect/>
          </a:stretch>
        </p:blipFill>
        <p:spPr bwMode="auto">
          <a:xfrm>
            <a:off x="323528" y="1916832"/>
            <a:ext cx="3257876" cy="3348373"/>
          </a:xfrm>
          <a:prstGeom prst="rect">
            <a:avLst/>
          </a:prstGeom>
          <a:noFill/>
          <a:ln w="9525">
            <a:noFill/>
            <a:miter lim="800000"/>
            <a:headEnd/>
            <a:tailEnd/>
          </a:ln>
        </p:spPr>
      </p:pic>
      <p:pic>
        <p:nvPicPr>
          <p:cNvPr id="15" name="Picture 2"/>
          <p:cNvPicPr>
            <a:picLocks noChangeAspect="1" noChangeArrowheads="1"/>
          </p:cNvPicPr>
          <p:nvPr/>
        </p:nvPicPr>
        <p:blipFill>
          <a:blip r:embed="rId3" cstate="print"/>
          <a:srcRect/>
          <a:stretch>
            <a:fillRect/>
          </a:stretch>
        </p:blipFill>
        <p:spPr bwMode="auto">
          <a:xfrm>
            <a:off x="4716016" y="1556792"/>
            <a:ext cx="3372710" cy="2944951"/>
          </a:xfrm>
          <a:prstGeom prst="rect">
            <a:avLst/>
          </a:prstGeom>
          <a:noFill/>
          <a:ln w="9525">
            <a:noFill/>
            <a:miter lim="800000"/>
            <a:headEnd/>
            <a:tailEnd/>
          </a:ln>
        </p:spPr>
      </p:pic>
      <p:sp>
        <p:nvSpPr>
          <p:cNvPr id="16" name="ZoneTexte 15"/>
          <p:cNvSpPr txBox="1"/>
          <p:nvPr/>
        </p:nvSpPr>
        <p:spPr>
          <a:xfrm>
            <a:off x="1403648" y="5589240"/>
            <a:ext cx="6552728" cy="954107"/>
          </a:xfrm>
          <a:prstGeom prst="rect">
            <a:avLst/>
          </a:prstGeom>
          <a:noFill/>
        </p:spPr>
        <p:txBody>
          <a:bodyPr wrap="square" rtlCol="0">
            <a:spAutoFit/>
          </a:bodyPr>
          <a:lstStyle/>
          <a:p>
            <a:r>
              <a:rPr lang="fr-FR" sz="2800" dirty="0" smtClean="0"/>
              <a:t>Pas de bougie </a:t>
            </a:r>
            <a:r>
              <a:rPr lang="fr-FR" sz="2800" dirty="0" smtClean="0">
                <a:sym typeface="Symbol"/>
              </a:rPr>
              <a:t> </a:t>
            </a:r>
            <a:r>
              <a:rPr lang="fr-FR" sz="2800" dirty="0" smtClean="0"/>
              <a:t>pas d’explosion</a:t>
            </a:r>
          </a:p>
          <a:p>
            <a:r>
              <a:rPr lang="fr-FR" sz="2800" dirty="0" smtClean="0"/>
              <a:t>Moteur plus robuste </a:t>
            </a:r>
            <a:r>
              <a:rPr lang="fr-FR" sz="2800" dirty="0" smtClean="0">
                <a:sym typeface="Symbol"/>
              </a:rPr>
              <a:t> plus de puissance</a:t>
            </a:r>
            <a:endParaRPr lang="fr-FR" sz="2800" dirty="0"/>
          </a:p>
        </p:txBody>
      </p:sp>
      <p:sp>
        <p:nvSpPr>
          <p:cNvPr id="17" name="ZoneTexte 16"/>
          <p:cNvSpPr txBox="1"/>
          <p:nvPr/>
        </p:nvSpPr>
        <p:spPr>
          <a:xfrm>
            <a:off x="827584" y="4509120"/>
            <a:ext cx="2232248" cy="523220"/>
          </a:xfrm>
          <a:prstGeom prst="rect">
            <a:avLst/>
          </a:prstGeom>
          <a:solidFill>
            <a:schemeClr val="bg1"/>
          </a:solidFill>
        </p:spPr>
        <p:txBody>
          <a:bodyPr wrap="square" rtlCol="0">
            <a:spAutoFit/>
          </a:bodyPr>
          <a:lstStyle/>
          <a:p>
            <a:r>
              <a:rPr lang="fr-FR" sz="2800" dirty="0" smtClean="0"/>
              <a:t>Cycle DIESEL</a:t>
            </a:r>
            <a:endParaRPr lang="fr-FR" sz="2800" dirty="0"/>
          </a:p>
        </p:txBody>
      </p:sp>
      <p:cxnSp>
        <p:nvCxnSpPr>
          <p:cNvPr id="20" name="Connecteur droit avec flèche 19"/>
          <p:cNvCxnSpPr/>
          <p:nvPr/>
        </p:nvCxnSpPr>
        <p:spPr>
          <a:xfrm flipH="1">
            <a:off x="1403648" y="2492896"/>
            <a:ext cx="720080" cy="3600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2195736" y="2060848"/>
            <a:ext cx="1944216" cy="523220"/>
          </a:xfrm>
          <a:prstGeom prst="rect">
            <a:avLst/>
          </a:prstGeom>
          <a:noFill/>
        </p:spPr>
        <p:txBody>
          <a:bodyPr wrap="square" rtlCol="0">
            <a:spAutoFit/>
          </a:bodyPr>
          <a:lstStyle/>
          <a:p>
            <a:r>
              <a:rPr lang="fr-FR" sz="2800" dirty="0" smtClean="0"/>
              <a:t>Injection HP</a:t>
            </a:r>
            <a:endParaRPr lang="fr-FR" sz="2800" dirty="0"/>
          </a:p>
        </p:txBody>
      </p:sp>
      <p:sp>
        <p:nvSpPr>
          <p:cNvPr id="11" name="ZoneTexte 10"/>
          <p:cNvSpPr txBox="1"/>
          <p:nvPr/>
        </p:nvSpPr>
        <p:spPr>
          <a:xfrm>
            <a:off x="4932040" y="4509120"/>
            <a:ext cx="3240360" cy="954107"/>
          </a:xfrm>
          <a:prstGeom prst="rect">
            <a:avLst/>
          </a:prstGeom>
          <a:solidFill>
            <a:schemeClr val="bg1"/>
          </a:solidFill>
        </p:spPr>
        <p:txBody>
          <a:bodyPr wrap="square" rtlCol="0">
            <a:spAutoFit/>
          </a:bodyPr>
          <a:lstStyle/>
          <a:p>
            <a:pPr algn="ctr"/>
            <a:r>
              <a:rPr lang="fr-FR" sz="2800" dirty="0" smtClean="0"/>
              <a:t>Cycle BEAU de ROCHAS</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ZoneTexte 9"/>
          <p:cNvSpPr txBox="1"/>
          <p:nvPr/>
        </p:nvSpPr>
        <p:spPr>
          <a:xfrm>
            <a:off x="251520" y="1268760"/>
            <a:ext cx="6120680" cy="523220"/>
          </a:xfrm>
          <a:prstGeom prst="rect">
            <a:avLst/>
          </a:prstGeom>
          <a:noFill/>
        </p:spPr>
        <p:txBody>
          <a:bodyPr wrap="square" rtlCol="0">
            <a:spAutoFit/>
          </a:bodyPr>
          <a:lstStyle/>
          <a:p>
            <a:r>
              <a:rPr lang="fr-FR" sz="2800" dirty="0" smtClean="0"/>
              <a:t>Moteur à gas-oil : DIESEL   </a:t>
            </a:r>
            <a:endParaRPr lang="fr-FR" sz="2800" dirty="0"/>
          </a:p>
        </p:txBody>
      </p:sp>
      <p:pic>
        <p:nvPicPr>
          <p:cNvPr id="11" name="Picture 1"/>
          <p:cNvPicPr>
            <a:picLocks noChangeAspect="1" noChangeArrowheads="1"/>
          </p:cNvPicPr>
          <p:nvPr/>
        </p:nvPicPr>
        <p:blipFill>
          <a:blip r:embed="rId2" cstate="print"/>
          <a:srcRect/>
          <a:stretch>
            <a:fillRect/>
          </a:stretch>
        </p:blipFill>
        <p:spPr bwMode="auto">
          <a:xfrm>
            <a:off x="1475656" y="1916832"/>
            <a:ext cx="5760640" cy="3667435"/>
          </a:xfrm>
          <a:prstGeom prst="rect">
            <a:avLst/>
          </a:prstGeom>
          <a:noFill/>
          <a:ln w="9525">
            <a:noFill/>
            <a:miter lim="800000"/>
            <a:headEnd/>
            <a:tailEnd/>
          </a:ln>
        </p:spPr>
      </p:pic>
      <p:sp>
        <p:nvSpPr>
          <p:cNvPr id="12" name="ZoneTexte 11"/>
          <p:cNvSpPr txBox="1"/>
          <p:nvPr/>
        </p:nvSpPr>
        <p:spPr>
          <a:xfrm>
            <a:off x="2771800" y="5949280"/>
            <a:ext cx="3563888" cy="523220"/>
          </a:xfrm>
          <a:prstGeom prst="rect">
            <a:avLst/>
          </a:prstGeom>
          <a:noFill/>
        </p:spPr>
        <p:txBody>
          <a:bodyPr wrap="square" rtlCol="0">
            <a:spAutoFit/>
          </a:bodyPr>
          <a:lstStyle/>
          <a:p>
            <a:pPr algn="ctr"/>
            <a:r>
              <a:rPr lang="fr-FR" sz="2800" dirty="0" smtClean="0">
                <a:sym typeface="Symbol"/>
              </a:rPr>
              <a:t>W réel &lt; W théorique</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ZoneTexte 9"/>
          <p:cNvSpPr txBox="1"/>
          <p:nvPr/>
        </p:nvSpPr>
        <p:spPr>
          <a:xfrm>
            <a:off x="251520" y="1268760"/>
            <a:ext cx="6120680" cy="523220"/>
          </a:xfrm>
          <a:prstGeom prst="rect">
            <a:avLst/>
          </a:prstGeom>
          <a:noFill/>
        </p:spPr>
        <p:txBody>
          <a:bodyPr wrap="square" rtlCol="0">
            <a:spAutoFit/>
          </a:bodyPr>
          <a:lstStyle/>
          <a:p>
            <a:r>
              <a:rPr lang="fr-FR" sz="2800" dirty="0" smtClean="0"/>
              <a:t>Moteur à air chaud: moteur STIRLING</a:t>
            </a:r>
            <a:endParaRPr lang="fr-FR" sz="2800" dirty="0"/>
          </a:p>
        </p:txBody>
      </p:sp>
      <p:sp>
        <p:nvSpPr>
          <p:cNvPr id="12" name="ZoneTexte 11"/>
          <p:cNvSpPr txBox="1"/>
          <p:nvPr/>
        </p:nvSpPr>
        <p:spPr>
          <a:xfrm>
            <a:off x="1101080" y="5308080"/>
            <a:ext cx="2016224" cy="523220"/>
          </a:xfrm>
          <a:prstGeom prst="rect">
            <a:avLst/>
          </a:prstGeom>
          <a:noFill/>
        </p:spPr>
        <p:txBody>
          <a:bodyPr wrap="square" rtlCol="0">
            <a:spAutoFit/>
          </a:bodyPr>
          <a:lstStyle/>
          <a:p>
            <a:pPr algn="ctr"/>
            <a:r>
              <a:rPr lang="fr-FR" sz="2800" dirty="0" smtClean="0">
                <a:sym typeface="Symbol"/>
              </a:rPr>
              <a:t>-STIRLING</a:t>
            </a:r>
            <a:endParaRPr lang="fr-FR" sz="2800" dirty="0"/>
          </a:p>
        </p:txBody>
      </p:sp>
      <p:pic>
        <p:nvPicPr>
          <p:cNvPr id="105474" name="Picture 2" descr="D:\z Culture scientifique\machine_thermiques\Alpha_Stirling.gif"/>
          <p:cNvPicPr>
            <a:picLocks noChangeAspect="1" noChangeArrowheads="1" noCrop="1"/>
          </p:cNvPicPr>
          <p:nvPr/>
        </p:nvPicPr>
        <p:blipFill>
          <a:blip r:embed="rId2" cstate="print"/>
          <a:srcRect/>
          <a:stretch>
            <a:fillRect/>
          </a:stretch>
        </p:blipFill>
        <p:spPr bwMode="auto">
          <a:xfrm>
            <a:off x="381000" y="2276872"/>
            <a:ext cx="2972916" cy="2725173"/>
          </a:xfrm>
          <a:prstGeom prst="rect">
            <a:avLst/>
          </a:prstGeom>
          <a:noFill/>
        </p:spPr>
      </p:pic>
      <p:pic>
        <p:nvPicPr>
          <p:cNvPr id="105475" name="Picture 3" descr="C:\Users\dsarmeo\AppData\Local\Microsoft\Windows\Temporary Internet Files\Content.IE5\XNYV7PGF\MC900232816[1].wmf"/>
          <p:cNvPicPr>
            <a:picLocks noChangeAspect="1" noChangeArrowheads="1"/>
          </p:cNvPicPr>
          <p:nvPr/>
        </p:nvPicPr>
        <p:blipFill>
          <a:blip r:embed="rId3" cstate="print"/>
          <a:srcRect/>
          <a:stretch>
            <a:fillRect/>
          </a:stretch>
        </p:blipFill>
        <p:spPr bwMode="auto">
          <a:xfrm>
            <a:off x="3189312" y="2499768"/>
            <a:ext cx="806534" cy="667000"/>
          </a:xfrm>
          <a:prstGeom prst="rect">
            <a:avLst/>
          </a:prstGeom>
          <a:noFill/>
        </p:spPr>
      </p:pic>
      <p:pic>
        <p:nvPicPr>
          <p:cNvPr id="105476" name="Picture 4" descr="D:\z Culture scientifique\machine_thermiques\440px-Beta_stirling_animation.gif"/>
          <p:cNvPicPr>
            <a:picLocks noChangeAspect="1" noChangeArrowheads="1" noCrop="1"/>
          </p:cNvPicPr>
          <p:nvPr/>
        </p:nvPicPr>
        <p:blipFill>
          <a:blip r:embed="rId4" cstate="print"/>
          <a:srcRect/>
          <a:stretch>
            <a:fillRect/>
          </a:stretch>
        </p:blipFill>
        <p:spPr bwMode="auto">
          <a:xfrm>
            <a:off x="4197424" y="3003824"/>
            <a:ext cx="4191000" cy="1752600"/>
          </a:xfrm>
          <a:prstGeom prst="rect">
            <a:avLst/>
          </a:prstGeom>
          <a:noFill/>
        </p:spPr>
      </p:pic>
      <p:sp>
        <p:nvSpPr>
          <p:cNvPr id="9" name="ZoneTexte 8"/>
          <p:cNvSpPr txBox="1"/>
          <p:nvPr/>
        </p:nvSpPr>
        <p:spPr>
          <a:xfrm>
            <a:off x="5421560" y="5164064"/>
            <a:ext cx="2016224" cy="523220"/>
          </a:xfrm>
          <a:prstGeom prst="rect">
            <a:avLst/>
          </a:prstGeom>
          <a:noFill/>
        </p:spPr>
        <p:txBody>
          <a:bodyPr wrap="square" rtlCol="0">
            <a:spAutoFit/>
          </a:bodyPr>
          <a:lstStyle/>
          <a:p>
            <a:pPr algn="ctr"/>
            <a:r>
              <a:rPr lang="fr-FR" sz="2800" dirty="0" smtClean="0">
                <a:sym typeface="Symbol"/>
              </a:rPr>
              <a:t>-STIRLING</a:t>
            </a:r>
            <a:endParaRPr lang="fr-FR" sz="2800" dirty="0"/>
          </a:p>
        </p:txBody>
      </p:sp>
      <p:sp>
        <p:nvSpPr>
          <p:cNvPr id="11" name="ZoneTexte 10"/>
          <p:cNvSpPr txBox="1"/>
          <p:nvPr/>
        </p:nvSpPr>
        <p:spPr>
          <a:xfrm>
            <a:off x="2339752" y="6093296"/>
            <a:ext cx="4680520" cy="523220"/>
          </a:xfrm>
          <a:prstGeom prst="rect">
            <a:avLst/>
          </a:prstGeom>
          <a:noFill/>
        </p:spPr>
        <p:txBody>
          <a:bodyPr wrap="square" rtlCol="0">
            <a:spAutoFit/>
          </a:bodyPr>
          <a:lstStyle/>
          <a:p>
            <a:r>
              <a:rPr lang="fr-FR" sz="2800" dirty="0" smtClean="0"/>
              <a:t>Moteur à combustion externe </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5373216"/>
            <a:ext cx="7772400" cy="1137369"/>
          </a:xfrm>
        </p:spPr>
        <p:txBody>
          <a:bodyPr>
            <a:normAutofit/>
          </a:bodyPr>
          <a:lstStyle/>
          <a:p>
            <a:r>
              <a:rPr lang="fr-FR" sz="3200" dirty="0" smtClean="0"/>
              <a:t>Fonctionnement turbine à gaz</a:t>
            </a:r>
            <a:endParaRPr lang="fr-FR" sz="3200" dirty="0"/>
          </a:p>
        </p:txBody>
      </p:sp>
      <p:pic>
        <p:nvPicPr>
          <p:cNvPr id="1026" name="Picture 2"/>
          <p:cNvPicPr>
            <a:picLocks noChangeAspect="1" noChangeArrowheads="1"/>
          </p:cNvPicPr>
          <p:nvPr/>
        </p:nvPicPr>
        <p:blipFill>
          <a:blip r:embed="rId2" cstate="print"/>
          <a:srcRect l="49256" t="20671" r="18092" b="49798"/>
          <a:stretch>
            <a:fillRect/>
          </a:stretch>
        </p:blipFill>
        <p:spPr bwMode="auto">
          <a:xfrm>
            <a:off x="755576" y="1556792"/>
            <a:ext cx="7776864" cy="3954338"/>
          </a:xfrm>
          <a:prstGeom prst="rect">
            <a:avLst/>
          </a:prstGeom>
          <a:noFill/>
          <a:ln w="9525">
            <a:noFill/>
            <a:miter lim="800000"/>
            <a:headEnd/>
            <a:tailEnd/>
          </a:ln>
        </p:spPr>
      </p:pic>
      <p:sp>
        <p:nvSpPr>
          <p:cNvPr id="4"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1" descr="F:\475px-Turbine_à_Gaz-coupe.svg.png"/>
          <p:cNvPicPr>
            <a:picLocks noChangeAspect="1" noChangeArrowheads="1"/>
          </p:cNvPicPr>
          <p:nvPr/>
        </p:nvPicPr>
        <p:blipFill>
          <a:blip r:embed="rId2" cstate="print"/>
          <a:srcRect t="6229"/>
          <a:stretch>
            <a:fillRect/>
          </a:stretch>
        </p:blipFill>
        <p:spPr bwMode="auto">
          <a:xfrm>
            <a:off x="1115616" y="1196752"/>
            <a:ext cx="5688632" cy="3683478"/>
          </a:xfrm>
          <a:prstGeom prst="rect">
            <a:avLst/>
          </a:prstGeom>
          <a:noFill/>
        </p:spPr>
      </p:pic>
      <p:pic>
        <p:nvPicPr>
          <p:cNvPr id="98306" name="Picture 2" descr="F:\600px-Dampfturbine_Laeufer01.jpg"/>
          <p:cNvPicPr>
            <a:picLocks noChangeAspect="1" noChangeArrowheads="1"/>
          </p:cNvPicPr>
          <p:nvPr/>
        </p:nvPicPr>
        <p:blipFill>
          <a:blip r:embed="rId3" cstate="print"/>
          <a:srcRect/>
          <a:stretch>
            <a:fillRect/>
          </a:stretch>
        </p:blipFill>
        <p:spPr bwMode="auto">
          <a:xfrm>
            <a:off x="6012160" y="4437112"/>
            <a:ext cx="2160240" cy="2160240"/>
          </a:xfrm>
          <a:prstGeom prst="rect">
            <a:avLst/>
          </a:prstGeom>
          <a:noFill/>
        </p:spPr>
      </p:pic>
      <p:sp>
        <p:nvSpPr>
          <p:cNvPr id="6" name="Titre 1"/>
          <p:cNvSpPr txBox="1">
            <a:spLocks/>
          </p:cNvSpPr>
          <p:nvPr/>
        </p:nvSpPr>
        <p:spPr>
          <a:xfrm>
            <a:off x="457200" y="-27384"/>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8" name="Connecteur droit avec flèche 7"/>
          <p:cNvCxnSpPr/>
          <p:nvPr/>
        </p:nvCxnSpPr>
        <p:spPr>
          <a:xfrm>
            <a:off x="4572000" y="4005064"/>
            <a:ext cx="1656184" cy="129614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730" name="AutoShape 2" descr="data:image/jpeg;base64,/9j/4AAQSkZJRgABAQAAAQABAAD/2wCEAAkGBhIQEBQQEBIVFRAPDw8PDxQQEA8PFRAQFRAVFBQUFRQXHCYeFxkjGRQUHy8gIycpLCwsFR4xNTAqNScrLCkBCQoKDgwOGg8PGikcHSQpKiksKSksKSkpKSkqLCwpKSksKSksKSksKSwpLCkpLCksLCkpKSkpKSkpLCwpKSksKf/AABEIAMIBAwMBIgACEQEDEQH/xAAbAAABBQEBAAAAAAAAAAAAAAACAAEDBAUGB//EAEAQAAEDAgMEBQkHAwQDAQAAAAEAAgMEERIhMQVBUWEGEyJxkQcyU4GhscHR0hQXI0JS4fBygqIzQ2Kjc5LCJP/EABkBAAMBAQEAAAAAAAAAAAAAAAECAwAEBf/EAC4RAAICAgIBAwEFCQAAAAAAAAABAhEDIRIxBBNBUTIiQmGBoQUUIzNScbHB8f/aAAwDAQACEQMRAD8A8pAUjQhARhSZUNqkagajCUawwjDlGEQKFDWSXRBRIgUKDZKEQKixJY0tDJk4cjE5GmSqGRAZEOIeRZdIgMyqueUwCPE3Is9cnEqrtCla1BpBTZKHpYkwanslHGumRXQkomGKAoi5AXImGKAlOXIC5MhRiUJSJQkogGKAoiUBTCsEoCjKAoiMEoCiKFMhGCkkkiKXgjCAIwlCGEQKAFECsYMFFdR3T3QCSXT4lHdK6wSTEmxILpXWCESmTXT3QCNZOmuhe+wulGJAjaVQNU5TwzYu8INBTLeNMXqK6ZLQ9khehL0CZGjWOXIS5JCUTCJQkp0xWMMShJTlCUwBihKIoUUKwShKIoSiIwShRlDZERgJIrJIgotAogVGCiCBiQFPdRgogVjBgp7oAU90Ah3T3QAolgj3ToU6AR0kkkAiUVQ249alSLboBIYqW6NkVnepWaeNwHaty1Q9S7MnfwQt2UpUCkismsgAZMnsmKwQSmTlMUTApinQlYwxQlOmJTGGKEpyUBeERWOhKEzDihM4Rom2gyhUZn5ITKU1CuSJUlDjKZagWXQiBQBEEDBBPdCnWMFdEgCIIGCCIIQiWCOnQhEgEdOAmC0KXZpIxPyb70rdDpWVYYC42AV+GjA5lWGtAyaLBSxxJLbKJUQy0gytxUclKWrapaLELn1KZ9LuISudOinHVnMuiB1HggdRfpN1rVez8JuNCqmCyYQy5IyNRZRFy2y7c4AjmqtRsqN+bThPA6IJ/JmvgyXSjiojUhWKnZb2brjiFTIVVTJuwjUckBmPBMUKNAbYjIUBceKJNZMKwCmIR2Q2REoFMiwpWRAAlZFZMiChrJJ0ljFoIgoPtATfaOSWg2Wbp7qp1xSxHitRrLmJLrAqduZThi1GLX2gcUvtQ/gVcBEAgEl+0ngpqeOSQ2aFY2fsh0mbsm7yVtMa2MYWD17yklL2RSMPkjpKBsWbu0/huHep5HF2qUUTnuDWglzjYAZkldzsrydAtDp5O0c8DLWHIuO/uUJSUdyLxV9HF01MXOAAuSbAcV3exOhEZYHzuJJ0a04QPXqVq03QyCI4mEh1rXLg6y1Q/q2dtpLGixeztAd4NiFLJmvUBowrs57aPRQRsLoCbNFy0m+W8tO/uWVR7Nxm7tOA3rvIBE8XEgtrncZLn5IGRzFrHBzT2hbSx3e9RtpWUu9Fp2yYhSua+MWLHG9hcG2RBXn9ZsOwu1em7TqgaV1xZzixjbZXBzOXcCsKnocWRGRyRjkcAcbPPItlyPNmMJ9gHrUVbQOhdgfa9gcjceK9AqWBhLI7Zakbv3WRtnY/WR3aO0O03nxCqsycq9gcNHJMfb5FRz0UUnnCx4hG9hGqjJV3FoS7M2q2E5ubDiHJZ0kJGRFl0QkI0QyFrvObfmmUmuxXFHN2TELZm2U13mH1aKg6jc1wDhlce9PyQjiUZRZQdYtKtgsst6pF2iORNMna64SIUcCkKIPYZMkQlZYAySVklgDJ0g1EAiAQQ9YnlGSgBWRmy3HmpMNst6joxmtN1HicLcM0jdMolasqRxOdkAtei2W1vafruClpYQzTM8VYDSSl3LoZUgnS7tANANyZqNsNyr+z9mulkbEwdpx1O4byeQVI4tW9IDybpG90H2cMXWu1JwtvuA1P84Lv+siDcckoaxupN7D16LJpqaKipyd0LC573e4DiTkBzXnm1duS1knaxEE/hRMBNh/SNTzXPh8Z+TNyuor3LTy+nFL3PQq7pvTgYKV0Zd6ScvDQeTAM/ELEc2ecYjURSuuSO24NFzuaBYLn4Oh9S+xfhiafSOz/APVtz42Wxs7ofGw4nSvcRuhaWD1kG9vBVyehh1jl+l/4Fh6kvqX6l+gdURNAkaS4EWcwh4IP9OYVmVwf229kjzhx4kcE8kIA7IktYAa2FuN738VBLNawJtiIBJ/nBeXkm5Ntav4O2KpFmeoc8MG5tye86I3Vdx1bP7j8AopJWtfYOBFhm3PRAHZ5G3sURycUgbm4gX4oJKxgGEAut6gk6MAZuFzzTMphrcG/MLIBh1WyGPLnkWxG+G+QWXtDZTW4bCwNwuxfQrL2tS9nkDddeHM+a5O0TeLlqOmzk37OHBVpKCy2Hv4Ks9917npQkro4JSlCTj2ZTqTmq73HTUc81qPjuqUsLQCb6LlnjSLRlfZkV7Ba+nJYkgue9bFQ7Fc/laMuazQwYrcAkjonk2MG2CSkc1CQiLQFk1kaZEFA2STpLAGCJDdOCiKOW3FlVw5q0CoJm2N+KKAy5s+IlwA1K6SCkJsFz+zoMRyNnWxNPct/Z22OrcGzDucPikdWVV0abaMMGQz4lJsWeasySCQAg3G4gqLu1XbBJro5puhYOC6noLRY5XHfbCOQ3rmGtXUdDp3MExZ55jc1l9A9wsy/rCXzI/wXQfHleQl6SSGundSxOw0lK4dfJufMNQP1EaAbszwWbRbTiZOykoGNxyOwPmd2ibC7jfV1gDlcBZ3SbaQiYKOAnCBeV2999STxJzPej6BbPJe+Vvnj8JhG64Bd7LLlkqw2/pXS+fxZ1x/mUu/d/wCkeixUF3Ak2YwkOcRd78srHQG+u7lmlVFkelrC/ZbkL8ct6aoqxG0NH5G4Rn4lUHYW2dM5zTIcLMDXuIJ3jCD2t68nlekdnW2WY4X1F8RwsaMW8k589+e9UZqUGQMYLgXJvnkBmStGeIQMwNc5xAzdI4uc48SUtgQ3ZNKeUbfY53/ypvYydIyhS52AAudwAuUUjMPnDwR14IdcE63HeNFawidgfv0cBuclGIjGHNuyx+HeFUkojY3Urqcg3aSCN4Ura0NykGv5h8QsYzZYS0ZEjLcSFBUNcW2LiRzN1tS04fmDcHSxyVKpgsDfcimA5mspw05aKjhWltEXtzKpzUpaLjRezh8hRglJivxZTuaRUJWHXS439W3zQbuPFXNqVmEdWzz3ewKtS0lsvE8SjPJeiLhukU60BrQOOfqCy4wczxK0tuCxI7mj4rPtYWQvWic4NSpguQFGUJWJsFMURQlERgpJ0kQAogEgE4CIo4QzNuO7NSBqMMQsaiXYh7Q/4uF/6Tr8V0dbs+xLXC4XMbLfgmAOjuz46L0aOnE8DXfmaMB7x+1lHJLjKi+OPKFnKQvkpzij7TPzMOf871r0O02Tebkd7TqPmopqYtKoz7PDjiacLxmCOPNXx5XBkZ41I6BrFqbHnLHEfqDfEOB+a5eh2+5hEdSLbg/ce9dDTuHZe3MXBBGYIXdKccuNo5IxljyJnM1d3yvLr5uP7L03otsz7JSjH/qyXe4fpxaN8LX5rmNgbD6yvsR+HBed3A52Z/kQfUuqrqwYiCV5HmZrisaPTwQpuTDbLikHZc6xFg0X7RNm34C/uW9Gx0YGmHMuJLsV91li7BAIc/U4y0D+0HxzW1JKTGC4YTnkSCbXNr2yvaxXmvSOirZjbVnurXR+uaYnQ3GLEZCLnENBfS24LM2i5bfR03o3C2bZiLgDSzTmfWtFWGWqM7aEeahoawRvz8x2TuXArQq4ljTxXSjm5UQWzCyqiG5VrZdfkIXnP/bJ3j9PfwUswAvfVYxiCR0Zuw247we8IanaYeLPGE7yNP2T1r8yVkStLjZPFAbJa+O1rEFpbq0g56n3hYm0toiJhJzOjRxKtSTNia5xytrzXMPlM8hkd5oNmBWxq3vo7smZ4sSgvqf6AQREkvf57/YFqU8QaLncMRUdJBidfcFZ2q8NaR3N7zqVaUiXjYd2zldqS45AOF3HvKqkIy67nO4nLuQOV1pUefkfKTkAUJCIoSqIgwShKMoUSbBTpWSRAOEQQhEFhQgjCAKVqUZFeqbYhw/h3L0TojtDG226Rod3OGR/nJcJLHiaR4d6vdGNrGI/0ODh3HUfzip5I80iuKXFtP3PSKjZzX6hYO0dkuiN9WnQrp6KobIMQ9fJW30oe0gjIhQtwdMpSltHnzoWuGFwuDxUVLLPRnFCccRN3Ruz9nxGa1to7PMbyBoD7FUY5Wacdk9PR0/Q7pZC+QjJrpWtjeHatsThsd4zstDblKWvJ3e5efVezWvOJvZfucMvGy1Nn9NJYrQ1oL2WwtkGbrbr/q9655Q5PlEtGVKmd70KmY7rInuwkODwD+a4tlz7Kv1tTkuLpatrJGTsIfFiFy03uAbkd66urb1rBJGcTXC4IUJxopFmXVT3W70NrL9bCfzx42/1N/b3LlahhBzUMNfJC7HG4tcL2IRgqdhltUdtWBYdRLhJ5qxT7SFRHjB7Wj2/pd8llVjCpcfkeyGeoub3zGltxV+k24JPw5DZ+gccg/5FZQpnHchqNmnCSdwumpAbNeagc7u4lU6zDAw/qOQv7+5U6fas0bbdYcI0DrOtyF1zfSDbL5XdWHEvdk4/pbwTwg5MVZIp2Ua6oM78DT+G03ceKMR6NA5BFDCGNsPWeJ4rQ2dTA3eddwXRaS/AfHGWWe+2TxwhkfPT17z7lhbfms228D2n9luyu8OK5PbE+OQAcS4925ThuR6mesWJ1/Yzw2wshcFM5ROXWmeI1RGUNkZQkp0RYJQlOShTE2JJMkiKOCiBQApwsKSByka5RNClalY6JWlVmHBLyJ9hVhqjrWXAI3e5BGZ3mwah3Vtc09pvZPO2nssugh20QRiGX5lx/Q+sxDD+pt/7m5H2e5dP1WLvSvLFy45F+YJKUNro1a/ZAmb1kWpF+TvkVyVXREE5WI1C6XZ1U+A6XYdR8Qptu08czOujIxDzxobcxxVcenwe4vp/AspWuUdM4i/FM8BwwuFwdxWhPSh3es+WEt1S5fGlDY+POpFIU8kBxQOJbq5hzv8ANdD0b6ZYTh80k9uN3muPI7j/ADNZTXqvV0LZM9HbiPjxXO1epFk62j04VUcwxM1/M06t+Y5hVZaVp3LzWDak9MQHElo0cDotul6QzPF2PxcRYEj2KX7u/usp6y9zVJfBKXRmx8QRwI3habelcYH/AOhuD/k2xHgc/euW2ntaVjOtkyGgJaBc7guJrdqPlddxKd+NJ6loX11VxPWT0ppCezM094c33hVqvbwcCIxcEangvJca1dkbffDdpza4Wz/Kd1jwQfiqKtbJTzSa0dDtTa5YLDz3afsFRpIMIu7N7sz8lFTRlzutf5x83lzWlSUpkdhHrRbSVdBj9lWxU8Jcb7gtiOKzOHFWqWhDRZVdpzi2EafFc+TOpL04fmy/i5pc/s/8RmbQqbNJ5WHrXKF93OdzsO4LW23V2bh32JPfoFhtqABayvhjqzs8ryFJpXpBvconFF9q/wCPuS61p1FuYXQkcDmmREoSVJLDbPUHQhREJkSbBJTFOUxTE2NdJJJEAgUQKiCMBEUkDkYcowEYCUYMOUlri3EKMFGJErHLXR6tMUn9LsXhkR4L0iGUH15grygyYZA8ev4rutiV+KMcWdk9272KGbTseM1xpnVwnwUr6Nru88FQpKlasJvouVqcHyxOiM8N7iYlZQFh5HQqo+K+oXWOiDhhcFRl2SL5HJen4/7UhKPHNpnnyg4s5OfZ29vgqjoyMiuqm2Y4aZqhUUoOoVZQx5d42dWLLJdmA9t8jos+Sicw44XEEZ2vbwK3KiiI0VJ7bLmcZQZ1pqSMPbe2JJWNZILFjiTuvlbRYt10+06PrGEDzhmPkuXcCDY6hXWR5Nydsi4KGl0ECnBUd1e2PRddK1u4dp3cP4FmBHUU8ZIHcLroNj0thfeVWbTBrBxOi1aZtmgcs143kz+5EEpOb4oOeYNHuXP1klzfwC0K2bX2cgsWaS/wUYrjpHbGoLjH8zmtqvOLM5k3KqhdBUtGth32WPM65v4L1MU7VUTa3ZBZMQpLJiFWzDQyWyPmnIj4oJo8JI8OYTqSXNgP6ThPvCPuD2KpTIihKckxrpJkkQHqP3TU3p5/GH6E48k9N6efxh+hdukmEOJHknpvTz+MH0J/unpvTz+MH0Ltk6ATifuop/Tz+MH0Jvuop/Tz+MH0LuErLGOFd5J6b08/jD9C0tm+TiGPNs899MzD7bMXVMaN6sRtA0STSapoyZlU/Q+If7kl/wCz6VowdGox/uP/AMPkrTSrMbTa49fJQjCK0MpSXREzo/H+t3+PyTno6z9bv8fkrMcqttetPx4S7RpVPsxJ+jEZFsb/APH5IG9FIHNLXOdc6O7Nx7FuvChwLY8UYdDQXFUcrL0Hiv8A6kn+HyVeTyfwnWST/r+ldc4KMtXZztbE4tdHFv8AJvB6WX/q+lYNT5KKYvcTNPm474eP9C9QfEdViy6nvKVJexpN+5wn3SU3pp/GH6Fr7A8l9PE9zhLMeyB2jFx5M5LogtLZ47J5lCTpCoyH9CIiR+JJl/4/pVh/RCK1usk/w+S2Qc1HNL+y41hhd0PBVtHC7e2HTRXaZZSWhrpDihY2ME2bje5uVzoMyVX2b0YppyB1koLgXMIdC9kgGTsLg3UbwbFbk5FM+Z0bHSTTFj42OcA0m35STuOZ36WWI+CRzY42seZWzzT1LS1ju29tsYDJAA3tEBuIHK+5Wh42Nr4Jyyyi6SsnqvJtA4W66YcbdT9CqHyVU/p5/GD6FNU7HqHMNzM5zKGIQkvMZNQJXntNDiMQbhzJKKp2ZUtEzIg/qzLSvaHPLi9uAdcBdwJ7WouL2K6Y4ILSaB68/wCllb7qqf08/jB9CY+Smn9PP4wfQrUexpnCJr+tLAytLhiMWEuwmJpAe4kXDrZlBFQVUbCWse90lDD1gfI5wNT1h6z82obuBANrXTelH5RvWl8MoVPkypWFgdUVF5H9W2wiN3WJztHlkDmVO3yU09iOvnsbHWDd/YrVDQ1LSwFsgY2ua+znAWg6kg3Acezj3XKfY2z6iJ0EjmyF3V1YqA6XFe2cLbF1hfd7UXijXaFWaV9MyWeTKkdI6IVFRjY1j3D8HJricOeD/iVL901N6efxh+hW9qUM0skkgglDpaaFsWCVreqmGI9uzhe1xnnv4qR+z6r7UHOc+wkhLXsbibgDWh7T+IMIJxXGE6gpvSj8g9WXwzP+6am9PP4w/Qku3SUdFdiTpJLGQ4ThJJAI4Tp0ljCCnjSSSy6MTNV2i3+pJJRl0PHsT9T3qen0KZJUX0i/eJgopPiEySyHHcoXpJLBH/L6lzz9T3lJJNASYzVqUPmDvPvTpIZOhV0S8VWm1SSSIf2IpoWuaQ5ocLXs4A+9AyFrGgNaGg52aA3P1JJLLswihSSTmGSSSTAGKZuvrSSRACUySSIBkkklgH//2Q=="/>
          <p:cNvSpPr>
            <a:spLocks noChangeAspect="1" noChangeArrowheads="1"/>
          </p:cNvSpPr>
          <p:nvPr/>
        </p:nvSpPr>
        <p:spPr bwMode="auto">
          <a:xfrm>
            <a:off x="155575" y="-884238"/>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73732" name="AutoShape 4" descr="data:image/jpeg;base64,/9j/4AAQSkZJRgABAQAAAQABAAD/2wCEAAkGBhIQEBQQEBIVFRAPDw8PDxQQEA8PFRAQFRAVFBQUFRQXHCYeFxkjGRQUHy8gIycpLCwsFR4xNTAqNScrLCkBCQoKDgwOGg8PGikcHSQpKiksKSksKSkpKSkqLCwpKSksKSksKSksKSwpLCkpLCksLCkpKSkpKSkpLCwpKSksKf/AABEIAMIBAwMBIgACEQEDEQH/xAAbAAABBQEBAAAAAAAAAAAAAAACAAEDBAUGB//EAEAQAAEDAgMEBQkHAwQDAQAAAAEAAgMEERIhMQVBUWEGEyJxkQcyU4GhscHR0hQXI0JS4fBygqIzQ2Kjc5LCJP/EABkBAAMBAQEAAAAAAAAAAAAAAAECAwAEBf/EAC4RAAICAgIBAwEFCQAAAAAAAAABAhEDIRIxBBNBUTIiQmGBoQUUIzNScbHB8f/aAAwDAQACEQMRAD8A8pAUjQhARhSZUNqkagajCUawwjDlGEQKFDWSXRBRIgUKDZKEQKixJY0tDJk4cjE5GmSqGRAZEOIeRZdIgMyqueUwCPE3Is9cnEqrtCla1BpBTZKHpYkwanslHGumRXQkomGKAoi5AXImGKAlOXIC5MhRiUJSJQkogGKAoiUBTCsEoCjKAoiMEoCiKFMhGCkkkiKXgjCAIwlCGEQKAFECsYMFFdR3T3QCSXT4lHdK6wSTEmxILpXWCESmTXT3QCNZOmuhe+wulGJAjaVQNU5TwzYu8INBTLeNMXqK6ZLQ9khehL0CZGjWOXIS5JCUTCJQkp0xWMMShJTlCUwBihKIoUUKwShKIoSiIwShRlDZERgJIrJIgotAogVGCiCBiQFPdRgogVjBgp7oAU90Ah3T3QAolgj3ToU6AR0kkkAiUVQ249alSLboBIYqW6NkVnepWaeNwHaty1Q9S7MnfwQt2UpUCkismsgAZMnsmKwQSmTlMUTApinQlYwxQlOmJTGGKEpyUBeERWOhKEzDihM4Rom2gyhUZn5ITKU1CuSJUlDjKZagWXQiBQBEEDBBPdCnWMFdEgCIIGCCIIQiWCOnQhEgEdOAmC0KXZpIxPyb70rdDpWVYYC42AV+GjA5lWGtAyaLBSxxJLbKJUQy0gytxUclKWrapaLELn1KZ9LuISudOinHVnMuiB1HggdRfpN1rVez8JuNCqmCyYQy5IyNRZRFy2y7c4AjmqtRsqN+bThPA6IJ/JmvgyXSjiojUhWKnZb2brjiFTIVVTJuwjUckBmPBMUKNAbYjIUBceKJNZMKwCmIR2Q2REoFMiwpWRAAlZFZMiChrJJ0ljFoIgoPtATfaOSWg2Wbp7qp1xSxHitRrLmJLrAqduZThi1GLX2gcUvtQ/gVcBEAgEl+0ngpqeOSQ2aFY2fsh0mbsm7yVtMa2MYWD17yklL2RSMPkjpKBsWbu0/huHep5HF2qUUTnuDWglzjYAZkldzsrydAtDp5O0c8DLWHIuO/uUJSUdyLxV9HF01MXOAAuSbAcV3exOhEZYHzuJJ0a04QPXqVq03QyCI4mEh1rXLg6y1Q/q2dtpLGixeztAd4NiFLJmvUBowrs57aPRQRsLoCbNFy0m+W8tO/uWVR7Nxm7tOA3rvIBE8XEgtrncZLn5IGRzFrHBzT2hbSx3e9RtpWUu9Fp2yYhSua+MWLHG9hcG2RBXn9ZsOwu1em7TqgaV1xZzixjbZXBzOXcCsKnocWRGRyRjkcAcbPPItlyPNmMJ9gHrUVbQOhdgfa9gcjceK9AqWBhLI7Zakbv3WRtnY/WR3aO0O03nxCqsycq9gcNHJMfb5FRz0UUnnCx4hG9hGqjJV3FoS7M2q2E5ubDiHJZ0kJGRFl0QkI0QyFrvObfmmUmuxXFHN2TELZm2U13mH1aKg6jc1wDhlce9PyQjiUZRZQdYtKtgsst6pF2iORNMna64SIUcCkKIPYZMkQlZYAySVklgDJ0g1EAiAQQ9YnlGSgBWRmy3HmpMNst6joxmtN1HicLcM0jdMolasqRxOdkAtei2W1vafruClpYQzTM8VYDSSl3LoZUgnS7tANANyZqNsNyr+z9mulkbEwdpx1O4byeQVI4tW9IDybpG90H2cMXWu1JwtvuA1P84Lv+siDcckoaxupN7D16LJpqaKipyd0LC573e4DiTkBzXnm1duS1knaxEE/hRMBNh/SNTzXPh8Z+TNyuor3LTy+nFL3PQq7pvTgYKV0Zd6ScvDQeTAM/ELEc2ecYjURSuuSO24NFzuaBYLn4Oh9S+xfhiafSOz/APVtz42Wxs7ofGw4nSvcRuhaWD1kG9vBVyehh1jl+l/4Fh6kvqX6l+gdURNAkaS4EWcwh4IP9OYVmVwf229kjzhx4kcE8kIA7IktYAa2FuN738VBLNawJtiIBJ/nBeXkm5Ntav4O2KpFmeoc8MG5tye86I3Vdx1bP7j8AopJWtfYOBFhm3PRAHZ5G3sURycUgbm4gX4oJKxgGEAut6gk6MAZuFzzTMphrcG/MLIBh1WyGPLnkWxG+G+QWXtDZTW4bCwNwuxfQrL2tS9nkDddeHM+a5O0TeLlqOmzk37OHBVpKCy2Hv4Ks9917npQkro4JSlCTj2ZTqTmq73HTUc81qPjuqUsLQCb6LlnjSLRlfZkV7Ba+nJYkgue9bFQ7Fc/laMuazQwYrcAkjonk2MG2CSkc1CQiLQFk1kaZEFA2STpLAGCJDdOCiKOW3FlVw5q0CoJm2N+KKAy5s+IlwA1K6SCkJsFz+zoMRyNnWxNPct/Z22OrcGzDucPikdWVV0abaMMGQz4lJsWeasySCQAg3G4gqLu1XbBJro5puhYOC6noLRY5XHfbCOQ3rmGtXUdDp3MExZ55jc1l9A9wsy/rCXzI/wXQfHleQl6SSGundSxOw0lK4dfJufMNQP1EaAbszwWbRbTiZOykoGNxyOwPmd2ibC7jfV1gDlcBZ3SbaQiYKOAnCBeV2999STxJzPej6BbPJe+Vvnj8JhG64Bd7LLlkqw2/pXS+fxZ1x/mUu/d/wCkeixUF3Ak2YwkOcRd78srHQG+u7lmlVFkelrC/ZbkL8ct6aoqxG0NH5G4Rn4lUHYW2dM5zTIcLMDXuIJ3jCD2t68nlekdnW2WY4X1F8RwsaMW8k589+e9UZqUGQMYLgXJvnkBmStGeIQMwNc5xAzdI4uc48SUtgQ3ZNKeUbfY53/ypvYydIyhS52AAudwAuUUjMPnDwR14IdcE63HeNFawidgfv0cBuclGIjGHNuyx+HeFUkojY3Urqcg3aSCN4Ura0NykGv5h8QsYzZYS0ZEjLcSFBUNcW2LiRzN1tS04fmDcHSxyVKpgsDfcimA5mspw05aKjhWltEXtzKpzUpaLjRezh8hRglJivxZTuaRUJWHXS439W3zQbuPFXNqVmEdWzz3ewKtS0lsvE8SjPJeiLhukU60BrQOOfqCy4wczxK0tuCxI7mj4rPtYWQvWic4NSpguQFGUJWJsFMURQlERgpJ0kQAogEgE4CIo4QzNuO7NSBqMMQsaiXYh7Q/4uF/6Tr8V0dbs+xLXC4XMbLfgmAOjuz46L0aOnE8DXfmaMB7x+1lHJLjKi+OPKFnKQvkpzij7TPzMOf871r0O02Tebkd7TqPmopqYtKoz7PDjiacLxmCOPNXx5XBkZ41I6BrFqbHnLHEfqDfEOB+a5eh2+5hEdSLbg/ce9dDTuHZe3MXBBGYIXdKccuNo5IxljyJnM1d3yvLr5uP7L03otsz7JSjH/qyXe4fpxaN8LX5rmNgbD6yvsR+HBed3A52Z/kQfUuqrqwYiCV5HmZrisaPTwQpuTDbLikHZc6xFg0X7RNm34C/uW9Gx0YGmHMuJLsV91li7BAIc/U4y0D+0HxzW1JKTGC4YTnkSCbXNr2yvaxXmvSOirZjbVnurXR+uaYnQ3GLEZCLnENBfS24LM2i5bfR03o3C2bZiLgDSzTmfWtFWGWqM7aEeahoawRvz8x2TuXArQq4ljTxXSjm5UQWzCyqiG5VrZdfkIXnP/bJ3j9PfwUswAvfVYxiCR0Zuw247we8IanaYeLPGE7yNP2T1r8yVkStLjZPFAbJa+O1rEFpbq0g56n3hYm0toiJhJzOjRxKtSTNia5xytrzXMPlM8hkd5oNmBWxq3vo7smZ4sSgvqf6AQREkvf57/YFqU8QaLncMRUdJBidfcFZ2q8NaR3N7zqVaUiXjYd2zldqS45AOF3HvKqkIy67nO4nLuQOV1pUefkfKTkAUJCIoSqIgwShKMoUSbBTpWSRAOEQQhEFhQgjCAKVqUZFeqbYhw/h3L0TojtDG226Rod3OGR/nJcJLHiaR4d6vdGNrGI/0ODh3HUfzip5I80iuKXFtP3PSKjZzX6hYO0dkuiN9WnQrp6KobIMQ9fJW30oe0gjIhQtwdMpSltHnzoWuGFwuDxUVLLPRnFCccRN3Ruz9nxGa1to7PMbyBoD7FUY5Wacdk9PR0/Q7pZC+QjJrpWtjeHatsThsd4zstDblKWvJ3e5efVezWvOJvZfucMvGy1Nn9NJYrQ1oL2WwtkGbrbr/q9655Q5PlEtGVKmd70KmY7rInuwkODwD+a4tlz7Kv1tTkuLpatrJGTsIfFiFy03uAbkd66urb1rBJGcTXC4IUJxopFmXVT3W70NrL9bCfzx42/1N/b3LlahhBzUMNfJC7HG4tcL2IRgqdhltUdtWBYdRLhJ5qxT7SFRHjB7Wj2/pd8llVjCpcfkeyGeoub3zGltxV+k24JPw5DZ+gccg/5FZQpnHchqNmnCSdwumpAbNeagc7u4lU6zDAw/qOQv7+5U6fas0bbdYcI0DrOtyF1zfSDbL5XdWHEvdk4/pbwTwg5MVZIp2Ua6oM78DT+G03ceKMR6NA5BFDCGNsPWeJ4rQ2dTA3eddwXRaS/AfHGWWe+2TxwhkfPT17z7lhbfms228D2n9luyu8OK5PbE+OQAcS4925ThuR6mesWJ1/Yzw2wshcFM5ROXWmeI1RGUNkZQkp0RYJQlOShTE2JJMkiKOCiBQApwsKSByka5RNClalY6JWlVmHBLyJ9hVhqjrWXAI3e5BGZ3mwah3Vtc09pvZPO2nssugh20QRiGX5lx/Q+sxDD+pt/7m5H2e5dP1WLvSvLFy45F+YJKUNro1a/ZAmb1kWpF+TvkVyVXREE5WI1C6XZ1U+A6XYdR8Qptu08czOujIxDzxobcxxVcenwe4vp/AspWuUdM4i/FM8BwwuFwdxWhPSh3es+WEt1S5fGlDY+POpFIU8kBxQOJbq5hzv8ANdD0b6ZYTh80k9uN3muPI7j/ADNZTXqvV0LZM9HbiPjxXO1epFk62j04VUcwxM1/M06t+Y5hVZaVp3LzWDak9MQHElo0cDotul6QzPF2PxcRYEj2KX7u/usp6y9zVJfBKXRmx8QRwI3habelcYH/AOhuD/k2xHgc/euW2ntaVjOtkyGgJaBc7guJrdqPlddxKd+NJ6loX11VxPWT0ppCezM094c33hVqvbwcCIxcEangvJca1dkbffDdpza4Wz/Kd1jwQfiqKtbJTzSa0dDtTa5YLDz3afsFRpIMIu7N7sz8lFTRlzutf5x83lzWlSUpkdhHrRbSVdBj9lWxU8Jcb7gtiOKzOHFWqWhDRZVdpzi2EafFc+TOpL04fmy/i5pc/s/8RmbQqbNJ5WHrXKF93OdzsO4LW23V2bh32JPfoFhtqABayvhjqzs8ryFJpXpBvconFF9q/wCPuS61p1FuYXQkcDmmREoSVJLDbPUHQhREJkSbBJTFOUxTE2NdJJJEAgUQKiCMBEUkDkYcowEYCUYMOUlri3EKMFGJErHLXR6tMUn9LsXhkR4L0iGUH15grygyYZA8ev4rutiV+KMcWdk9272KGbTseM1xpnVwnwUr6Nru88FQpKlasJvouVqcHyxOiM8N7iYlZQFh5HQqo+K+oXWOiDhhcFRl2SL5HJen4/7UhKPHNpnnyg4s5OfZ29vgqjoyMiuqm2Y4aZqhUUoOoVZQx5d42dWLLJdmA9t8jos+Sicw44XEEZ2vbwK3KiiI0VJ7bLmcZQZ1pqSMPbe2JJWNZILFjiTuvlbRYt10+06PrGEDzhmPkuXcCDY6hXWR5Nydsi4KGl0ECnBUd1e2PRddK1u4dp3cP4FmBHUU8ZIHcLroNj0thfeVWbTBrBxOi1aZtmgcs143kz+5EEpOb4oOeYNHuXP1klzfwC0K2bX2cgsWaS/wUYrjpHbGoLjH8zmtqvOLM5k3KqhdBUtGth32WPM65v4L1MU7VUTa3ZBZMQpLJiFWzDQyWyPmnIj4oJo8JI8OYTqSXNgP6ThPvCPuD2KpTIihKckxrpJkkQHqP3TU3p5/GH6E48k9N6efxh+hdukmEOJHknpvTz+MH0J/unpvTz+MH0Ltk6ATifuop/Tz+MH0Jvuop/Tz+MH0LuErLGOFd5J6b08/jD9C0tm+TiGPNs899MzD7bMXVMaN6sRtA0STSapoyZlU/Q+If7kl/wCz6VowdGox/uP/AMPkrTSrMbTa49fJQjCK0MpSXREzo/H+t3+PyTno6z9bv8fkrMcqttetPx4S7RpVPsxJ+jEZFsb/APH5IG9FIHNLXOdc6O7Nx7FuvChwLY8UYdDQXFUcrL0Hiv8A6kn+HyVeTyfwnWST/r+ldc4KMtXZztbE4tdHFv8AJvB6WX/q+lYNT5KKYvcTNPm474eP9C9QfEdViy6nvKVJexpN+5wn3SU3pp/GH6Fr7A8l9PE9zhLMeyB2jFx5M5LogtLZ47J5lCTpCoyH9CIiR+JJl/4/pVh/RCK1usk/w+S2Qc1HNL+y41hhd0PBVtHC7e2HTRXaZZSWhrpDihY2ME2bje5uVzoMyVX2b0YppyB1koLgXMIdC9kgGTsLg3UbwbFbk5FM+Z0bHSTTFj42OcA0m35STuOZ36WWI+CRzY42seZWzzT1LS1ju29tsYDJAA3tEBuIHK+5Wh42Nr4Jyyyi6SsnqvJtA4W66YcbdT9CqHyVU/p5/GD6FNU7HqHMNzM5zKGIQkvMZNQJXntNDiMQbhzJKKp2ZUtEzIg/qzLSvaHPLi9uAdcBdwJ7WouL2K6Y4ILSaB68/wCllb7qqf08/jB9CY+Smn9PP4wfQrUexpnCJr+tLAytLhiMWEuwmJpAe4kXDrZlBFQVUbCWse90lDD1gfI5wNT1h6z82obuBANrXTelH5RvWl8MoVPkypWFgdUVF5H9W2wiN3WJztHlkDmVO3yU09iOvnsbHWDd/YrVDQ1LSwFsgY2ua+znAWg6kg3Acezj3XKfY2z6iJ0EjmyF3V1YqA6XFe2cLbF1hfd7UXijXaFWaV9MyWeTKkdI6IVFRjY1j3D8HJricOeD/iVL901N6efxh+hW9qUM0skkgglDpaaFsWCVreqmGI9uzhe1xnnv4qR+z6r7UHOc+wkhLXsbibgDWh7T+IMIJxXGE6gpvSj8g9WXwzP+6am9PP4w/Qku3SUdFdiTpJLGQ4ThJJAI4Tp0ljCCnjSSSy6MTNV2i3+pJJRl0PHsT9T3qen0KZJUX0i/eJgopPiEySyHHcoXpJLBH/L6lzz9T3lJJNASYzVqUPmDvPvTpIZOhV0S8VWm1SSSIf2IpoWuaQ5ocLXs4A+9AyFrGgNaGg52aA3P1JJLLswihSSTmGSSSTAGKZuvrSSRACUySSIBkkklgH//2Q=="/>
          <p:cNvSpPr>
            <a:spLocks noChangeAspect="1" noChangeArrowheads="1"/>
          </p:cNvSpPr>
          <p:nvPr/>
        </p:nvSpPr>
        <p:spPr bwMode="auto">
          <a:xfrm>
            <a:off x="155575" y="-884238"/>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73734" name="Picture 6" descr="http://t2.gstatic.com/images?q=tbn:ANd9GcQfY8J-b0gaEI8mZp0MwsjAJ3rbqKJSxt9nF0El7afZWKFDvH2zq3ZoAHfQ"/>
          <p:cNvPicPr>
            <a:picLocks noChangeAspect="1" noChangeArrowheads="1"/>
          </p:cNvPicPr>
          <p:nvPr/>
        </p:nvPicPr>
        <p:blipFill>
          <a:blip r:embed="rId4" cstate="print">
            <a:lum bright="10000"/>
          </a:blip>
          <a:srcRect/>
          <a:stretch>
            <a:fillRect/>
          </a:stretch>
        </p:blipFill>
        <p:spPr bwMode="auto">
          <a:xfrm>
            <a:off x="611560" y="4437112"/>
            <a:ext cx="2947647" cy="2207891"/>
          </a:xfrm>
          <a:prstGeom prst="rect">
            <a:avLst/>
          </a:prstGeom>
          <a:noFill/>
        </p:spPr>
      </p:pic>
      <p:sp>
        <p:nvSpPr>
          <p:cNvPr id="9" name="Double flèche horizontale 8"/>
          <p:cNvSpPr/>
          <p:nvPr/>
        </p:nvSpPr>
        <p:spPr>
          <a:xfrm>
            <a:off x="4355976" y="5445224"/>
            <a:ext cx="648072"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3734"/>
                                        </p:tgtEl>
                                        <p:attrNameLst>
                                          <p:attrName>style.visibility</p:attrName>
                                        </p:attrNameLst>
                                      </p:cBhvr>
                                      <p:to>
                                        <p:strVal val="visible"/>
                                      </p:to>
                                    </p:set>
                                    <p:animEffect transition="in" filter="fade">
                                      <p:cBhvr>
                                        <p:cTn id="10" dur="20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F:\600px-Dampfturbine_Laeufer01.jpg"/>
          <p:cNvPicPr>
            <a:picLocks noChangeAspect="1" noChangeArrowheads="1"/>
          </p:cNvPicPr>
          <p:nvPr/>
        </p:nvPicPr>
        <p:blipFill>
          <a:blip r:embed="rId2" cstate="print"/>
          <a:srcRect/>
          <a:stretch>
            <a:fillRect/>
          </a:stretch>
        </p:blipFill>
        <p:spPr bwMode="auto">
          <a:xfrm>
            <a:off x="3851920" y="4365104"/>
            <a:ext cx="2160240" cy="2160240"/>
          </a:xfrm>
          <a:prstGeom prst="rect">
            <a:avLst/>
          </a:prstGeom>
          <a:noFill/>
        </p:spPr>
      </p:pic>
      <p:pic>
        <p:nvPicPr>
          <p:cNvPr id="98308" name="Picture 4" descr="F:\images-2.jpeg"/>
          <p:cNvPicPr>
            <a:picLocks noChangeAspect="1" noChangeArrowheads="1"/>
          </p:cNvPicPr>
          <p:nvPr/>
        </p:nvPicPr>
        <p:blipFill>
          <a:blip r:embed="rId3" cstate="print"/>
          <a:srcRect/>
          <a:stretch>
            <a:fillRect/>
          </a:stretch>
        </p:blipFill>
        <p:spPr bwMode="auto">
          <a:xfrm>
            <a:off x="1403648" y="1196752"/>
            <a:ext cx="5400600" cy="3293049"/>
          </a:xfrm>
          <a:prstGeom prst="rect">
            <a:avLst/>
          </a:prstGeom>
          <a:noFill/>
        </p:spPr>
      </p:pic>
      <p:sp>
        <p:nvSpPr>
          <p:cNvPr id="6" name="Titre 1"/>
          <p:cNvSpPr txBox="1">
            <a:spLocks/>
          </p:cNvSpPr>
          <p:nvPr/>
        </p:nvSpPr>
        <p:spPr>
          <a:xfrm>
            <a:off x="457200" y="-27384"/>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27384"/>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532) Machines </a:t>
            </a:r>
            <a:r>
              <a:rPr lang="fr-FR" sz="4000" dirty="0" err="1" smtClean="0">
                <a:latin typeface="+mj-lt"/>
                <a:ea typeface="+mj-ea"/>
                <a:cs typeface="+mj-cs"/>
              </a:rPr>
              <a:t>thermo-dynamiques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5474" name="Picture 2" descr="F:\garrett.jpg"/>
          <p:cNvPicPr>
            <a:picLocks noChangeAspect="1" noChangeArrowheads="1"/>
          </p:cNvPicPr>
          <p:nvPr/>
        </p:nvPicPr>
        <p:blipFill>
          <a:blip r:embed="rId2" cstate="print"/>
          <a:srcRect/>
          <a:stretch>
            <a:fillRect/>
          </a:stretch>
        </p:blipFill>
        <p:spPr bwMode="auto">
          <a:xfrm>
            <a:off x="2483768" y="1988840"/>
            <a:ext cx="3960440" cy="3326770"/>
          </a:xfrm>
          <a:prstGeom prst="rect">
            <a:avLst/>
          </a:prstGeom>
          <a:noFill/>
        </p:spPr>
      </p:pic>
      <p:sp>
        <p:nvSpPr>
          <p:cNvPr id="7" name="Titre 1"/>
          <p:cNvSpPr txBox="1">
            <a:spLocks/>
          </p:cNvSpPr>
          <p:nvPr/>
        </p:nvSpPr>
        <p:spPr>
          <a:xfrm>
            <a:off x="683568" y="5373216"/>
            <a:ext cx="7772400" cy="113736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smtClean="0">
                <a:ln>
                  <a:noFill/>
                </a:ln>
                <a:solidFill>
                  <a:schemeClr val="tx1"/>
                </a:solidFill>
                <a:effectLst/>
                <a:uLnTx/>
                <a:uFillTx/>
                <a:latin typeface="+mj-lt"/>
                <a:ea typeface="+mj-ea"/>
                <a:cs typeface="+mj-cs"/>
              </a:rPr>
              <a:t>Fonctionnement </a:t>
            </a:r>
            <a:r>
              <a:rPr kumimoji="0" lang="fr-FR" sz="3200" b="0" i="0" u="none" strike="noStrike" kern="1200" cap="none" spc="0" normalizeH="0" baseline="0" noProof="0" dirty="0" err="1" smtClean="0">
                <a:ln>
                  <a:noFill/>
                </a:ln>
                <a:solidFill>
                  <a:schemeClr val="tx1"/>
                </a:solidFill>
                <a:effectLst/>
                <a:uLnTx/>
                <a:uFillTx/>
                <a:latin typeface="+mj-lt"/>
                <a:ea typeface="+mj-ea"/>
                <a:cs typeface="+mj-cs"/>
              </a:rPr>
              <a:t>turbo-compresseur</a:t>
            </a:r>
            <a:r>
              <a:rPr kumimoji="0" lang="fr-FR" sz="3200" b="0" i="0" u="none" strike="noStrike" kern="1200" cap="none" spc="0" normalizeH="0" noProof="0" dirty="0" smtClean="0">
                <a:ln>
                  <a:noFill/>
                </a:ln>
                <a:solidFill>
                  <a:schemeClr val="tx1"/>
                </a:solidFill>
                <a:effectLst/>
                <a:uLnTx/>
                <a:uFillTx/>
                <a:latin typeface="+mj-lt"/>
                <a:ea typeface="+mj-ea"/>
                <a:cs typeface="+mj-cs"/>
              </a:rPr>
              <a:t> </a:t>
            </a:r>
            <a:endParaRPr kumimoji="0" lang="fr-FR" sz="32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ZoneTexte 7"/>
          <p:cNvSpPr txBox="1"/>
          <p:nvPr/>
        </p:nvSpPr>
        <p:spPr>
          <a:xfrm>
            <a:off x="6444208" y="3717032"/>
            <a:ext cx="2339752" cy="954107"/>
          </a:xfrm>
          <a:prstGeom prst="rect">
            <a:avLst/>
          </a:prstGeom>
          <a:noFill/>
        </p:spPr>
        <p:txBody>
          <a:bodyPr wrap="square" rtlCol="0">
            <a:spAutoFit/>
          </a:bodyPr>
          <a:lstStyle/>
          <a:p>
            <a:pPr algn="ctr"/>
            <a:r>
              <a:rPr lang="fr-FR" sz="2800" dirty="0" smtClean="0"/>
              <a:t>Gaz échappement</a:t>
            </a:r>
            <a:endParaRPr lang="fr-FR" sz="2800" dirty="0"/>
          </a:p>
        </p:txBody>
      </p:sp>
      <p:sp>
        <p:nvSpPr>
          <p:cNvPr id="9" name="ZoneTexte 8"/>
          <p:cNvSpPr txBox="1"/>
          <p:nvPr/>
        </p:nvSpPr>
        <p:spPr>
          <a:xfrm>
            <a:off x="4488470" y="1840580"/>
            <a:ext cx="3888432" cy="523220"/>
          </a:xfrm>
          <a:prstGeom prst="rect">
            <a:avLst/>
          </a:prstGeom>
          <a:noFill/>
        </p:spPr>
        <p:txBody>
          <a:bodyPr wrap="square" rtlCol="0">
            <a:spAutoFit/>
          </a:bodyPr>
          <a:lstStyle/>
          <a:p>
            <a:pPr algn="ctr"/>
            <a:r>
              <a:rPr lang="fr-FR" sz="2800" dirty="0" smtClean="0"/>
              <a:t>Air </a:t>
            </a:r>
            <a:r>
              <a:rPr lang="fr-FR" sz="2800" dirty="0" err="1" smtClean="0"/>
              <a:t>turbo-compressé</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l="50793" t="23100" r="24795" b="46101"/>
          <a:stretch>
            <a:fillRect/>
          </a:stretch>
        </p:blipFill>
        <p:spPr bwMode="auto">
          <a:xfrm>
            <a:off x="539552" y="2492896"/>
            <a:ext cx="4680520" cy="3321660"/>
          </a:xfrm>
          <a:prstGeom prst="rect">
            <a:avLst/>
          </a:prstGeom>
          <a:noFill/>
          <a:ln w="9525">
            <a:noFill/>
            <a:miter lim="800000"/>
            <a:headEnd/>
            <a:tailEnd/>
          </a:ln>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Introduction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511) Nécessité du deuxième principe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ZoneTexte 6"/>
          <p:cNvSpPr txBox="1"/>
          <p:nvPr/>
        </p:nvSpPr>
        <p:spPr>
          <a:xfrm>
            <a:off x="611560" y="1628800"/>
            <a:ext cx="4248472" cy="523220"/>
          </a:xfrm>
          <a:prstGeom prst="rect">
            <a:avLst/>
          </a:prstGeom>
          <a:noFill/>
        </p:spPr>
        <p:txBody>
          <a:bodyPr wrap="square" rtlCol="0">
            <a:spAutoFit/>
          </a:bodyPr>
          <a:lstStyle/>
          <a:p>
            <a:r>
              <a:rPr lang="fr-FR" sz="2800" dirty="0" smtClean="0"/>
              <a:t>Expérience de JOULE (1850)</a:t>
            </a:r>
            <a:endParaRPr lang="fr-FR" sz="2800" dirty="0"/>
          </a:p>
        </p:txBody>
      </p:sp>
      <p:sp>
        <p:nvSpPr>
          <p:cNvPr id="9" name="ZoneTexte 8"/>
          <p:cNvSpPr txBox="1"/>
          <p:nvPr/>
        </p:nvSpPr>
        <p:spPr>
          <a:xfrm>
            <a:off x="4788024" y="2132856"/>
            <a:ext cx="4104456" cy="4832092"/>
          </a:xfrm>
          <a:prstGeom prst="rect">
            <a:avLst/>
          </a:prstGeom>
          <a:noFill/>
        </p:spPr>
        <p:txBody>
          <a:bodyPr wrap="square" rtlCol="0">
            <a:spAutoFit/>
          </a:bodyPr>
          <a:lstStyle/>
          <a:p>
            <a:pPr algn="ctr"/>
            <a:r>
              <a:rPr lang="fr-FR" sz="2800" dirty="0" smtClean="0"/>
              <a:t>La chute de la masse fait tourner les palettes  </a:t>
            </a:r>
          </a:p>
          <a:p>
            <a:pPr algn="ctr"/>
            <a:r>
              <a:rPr lang="fr-FR" sz="2800" dirty="0" smtClean="0">
                <a:sym typeface="Symbol"/>
              </a:rPr>
              <a:t> </a:t>
            </a:r>
            <a:r>
              <a:rPr lang="fr-FR" sz="2800" dirty="0" err="1" smtClean="0">
                <a:sym typeface="Symbol"/>
              </a:rPr>
              <a:t>T</a:t>
            </a:r>
            <a:r>
              <a:rPr lang="fr-FR" sz="2800" baseline="-25000" dirty="0" err="1" smtClean="0">
                <a:sym typeface="Symbol"/>
              </a:rPr>
              <a:t>eau</a:t>
            </a:r>
            <a:r>
              <a:rPr lang="fr-FR" sz="2800" dirty="0" smtClean="0">
                <a:sym typeface="Symbol"/>
              </a:rPr>
              <a:t> augmente</a:t>
            </a:r>
          </a:p>
          <a:p>
            <a:pPr algn="ctr"/>
            <a:endParaRPr lang="fr-FR" sz="2800" dirty="0" smtClean="0">
              <a:sym typeface="Symbol"/>
            </a:endParaRPr>
          </a:p>
          <a:p>
            <a:pPr algn="ctr"/>
            <a:r>
              <a:rPr lang="fr-FR" sz="2800" dirty="0" smtClean="0">
                <a:sym typeface="Symbol"/>
              </a:rPr>
              <a:t>MAIS</a:t>
            </a:r>
          </a:p>
          <a:p>
            <a:pPr algn="ctr"/>
            <a:endParaRPr lang="fr-FR" sz="2800" dirty="0" smtClean="0">
              <a:sym typeface="Symbol"/>
            </a:endParaRPr>
          </a:p>
          <a:p>
            <a:pPr algn="ctr"/>
            <a:r>
              <a:rPr lang="fr-FR" sz="2800" dirty="0" smtClean="0">
                <a:sym typeface="Symbol"/>
              </a:rPr>
              <a:t>Le refroidissement de l’eau ne fera pas remonter la masse!</a:t>
            </a:r>
          </a:p>
          <a:p>
            <a:pPr algn="ctr"/>
            <a:endParaRPr lang="fr-FR" sz="2800" dirty="0" smtClean="0">
              <a:sym typeface="Symbol"/>
            </a:endParaRPr>
          </a:p>
          <a:p>
            <a:pPr algn="ct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533) Machines dynamo-thermiques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pSp>
        <p:nvGrpSpPr>
          <p:cNvPr id="43" name="Groupe 42"/>
          <p:cNvGrpSpPr/>
          <p:nvPr/>
        </p:nvGrpSpPr>
        <p:grpSpPr>
          <a:xfrm>
            <a:off x="3131840" y="1412776"/>
            <a:ext cx="2010519" cy="2010519"/>
            <a:chOff x="3203848" y="1988840"/>
            <a:chExt cx="2010519" cy="2010519"/>
          </a:xfrm>
        </p:grpSpPr>
        <p:pic>
          <p:nvPicPr>
            <p:cNvPr id="68613" name="Picture 5"/>
            <p:cNvPicPr>
              <a:picLocks noChangeAspect="1" noChangeArrowheads="1"/>
            </p:cNvPicPr>
            <p:nvPr/>
          </p:nvPicPr>
          <p:blipFill>
            <a:blip r:embed="rId2" cstate="print"/>
            <a:srcRect/>
            <a:stretch>
              <a:fillRect/>
            </a:stretch>
          </p:blipFill>
          <p:spPr bwMode="auto">
            <a:xfrm>
              <a:off x="3203848" y="1988840"/>
              <a:ext cx="2010519" cy="2010519"/>
            </a:xfrm>
            <a:prstGeom prst="rect">
              <a:avLst/>
            </a:prstGeom>
            <a:noFill/>
            <a:ln w="9525">
              <a:noFill/>
              <a:miter lim="800000"/>
              <a:headEnd/>
              <a:tailEnd/>
            </a:ln>
          </p:spPr>
        </p:pic>
        <p:sp>
          <p:nvSpPr>
            <p:cNvPr id="38" name="Rectangle 37"/>
            <p:cNvSpPr/>
            <p:nvPr/>
          </p:nvSpPr>
          <p:spPr>
            <a:xfrm rot="21300000">
              <a:off x="3354707" y="2115451"/>
              <a:ext cx="1733842" cy="2711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4" name="ZoneTexte 43"/>
          <p:cNvSpPr txBox="1"/>
          <p:nvPr/>
        </p:nvSpPr>
        <p:spPr>
          <a:xfrm>
            <a:off x="2123728" y="6165304"/>
            <a:ext cx="4896544" cy="523220"/>
          </a:xfrm>
          <a:prstGeom prst="rect">
            <a:avLst/>
          </a:prstGeom>
          <a:noFill/>
        </p:spPr>
        <p:txBody>
          <a:bodyPr wrap="square" rtlCol="0">
            <a:spAutoFit/>
          </a:bodyPr>
          <a:lstStyle/>
          <a:p>
            <a:pPr algn="ctr"/>
            <a:r>
              <a:rPr lang="fr-FR" sz="2800" dirty="0" smtClean="0"/>
              <a:t>Froid = déplacement de chaud</a:t>
            </a:r>
            <a:endParaRPr lang="fr-FR" sz="2800" dirty="0"/>
          </a:p>
        </p:txBody>
      </p:sp>
      <p:sp>
        <p:nvSpPr>
          <p:cNvPr id="46" name="ZoneTexte 45"/>
          <p:cNvSpPr txBox="1"/>
          <p:nvPr/>
        </p:nvSpPr>
        <p:spPr>
          <a:xfrm>
            <a:off x="1763688" y="3789040"/>
            <a:ext cx="6264696" cy="523220"/>
          </a:xfrm>
          <a:prstGeom prst="rect">
            <a:avLst/>
          </a:prstGeom>
          <a:noFill/>
        </p:spPr>
        <p:txBody>
          <a:bodyPr wrap="square" rtlCol="0">
            <a:spAutoFit/>
          </a:bodyPr>
          <a:lstStyle/>
          <a:p>
            <a:r>
              <a:rPr lang="fr-FR" sz="2800" dirty="0" smtClean="0"/>
              <a:t>Menthol solide  →  Menthol dissous</a:t>
            </a:r>
            <a:endParaRPr lang="fr-FR" sz="2800" dirty="0"/>
          </a:p>
        </p:txBody>
      </p:sp>
      <p:sp>
        <p:nvSpPr>
          <p:cNvPr id="47" name="Flèche courbée vers la gauche 46"/>
          <p:cNvSpPr/>
          <p:nvPr/>
        </p:nvSpPr>
        <p:spPr>
          <a:xfrm rot="10367111">
            <a:off x="3971956" y="4245083"/>
            <a:ext cx="432048" cy="7920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ZoneTexte 47"/>
          <p:cNvSpPr txBox="1"/>
          <p:nvPr/>
        </p:nvSpPr>
        <p:spPr>
          <a:xfrm>
            <a:off x="4572000" y="4581128"/>
            <a:ext cx="1440160" cy="523220"/>
          </a:xfrm>
          <a:prstGeom prst="rect">
            <a:avLst/>
          </a:prstGeom>
          <a:noFill/>
        </p:spPr>
        <p:txBody>
          <a:bodyPr wrap="square" rtlCol="0">
            <a:spAutoFit/>
          </a:bodyPr>
          <a:lstStyle/>
          <a:p>
            <a:r>
              <a:rPr lang="fr-FR" sz="2800" dirty="0" smtClean="0">
                <a:solidFill>
                  <a:srgbClr val="FF0000"/>
                </a:solidFill>
              </a:rPr>
              <a:t>Chaleur</a:t>
            </a:r>
            <a:r>
              <a:rPr lang="fr-FR" sz="2800" dirty="0" smtClean="0"/>
              <a:t>  </a:t>
            </a:r>
            <a:endParaRPr lang="fr-FR" sz="2800" dirty="0"/>
          </a:p>
        </p:txBody>
      </p:sp>
      <p:sp>
        <p:nvSpPr>
          <p:cNvPr id="49" name="Flèche vers le bas 48"/>
          <p:cNvSpPr/>
          <p:nvPr/>
        </p:nvSpPr>
        <p:spPr>
          <a:xfrm>
            <a:off x="4355976" y="5661248"/>
            <a:ext cx="144016"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lèche droite 49"/>
          <p:cNvSpPr/>
          <p:nvPr/>
        </p:nvSpPr>
        <p:spPr>
          <a:xfrm>
            <a:off x="6156176" y="4725144"/>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616" name="Picture 8" descr="C:\Users\dsarmeo\AppData\Local\Microsoft\Windows\Temporary Internet Files\Content.IE5\0CTJ6EZ4\MC900438721[1].jpg"/>
          <p:cNvPicPr>
            <a:picLocks noChangeAspect="1" noChangeArrowheads="1"/>
          </p:cNvPicPr>
          <p:nvPr/>
        </p:nvPicPr>
        <p:blipFill>
          <a:blip r:embed="rId3" cstate="print"/>
          <a:srcRect/>
          <a:stretch>
            <a:fillRect/>
          </a:stretch>
        </p:blipFill>
        <p:spPr bwMode="auto">
          <a:xfrm>
            <a:off x="7020272" y="4221088"/>
            <a:ext cx="1553303" cy="1155732"/>
          </a:xfrm>
          <a:prstGeom prst="rect">
            <a:avLst/>
          </a:prstGeom>
          <a:noFill/>
        </p:spPr>
      </p:pic>
      <p:sp>
        <p:nvSpPr>
          <p:cNvPr id="51" name="ZoneTexte 50"/>
          <p:cNvSpPr txBox="1"/>
          <p:nvPr/>
        </p:nvSpPr>
        <p:spPr>
          <a:xfrm>
            <a:off x="7236296" y="5445224"/>
            <a:ext cx="1296144" cy="523220"/>
          </a:xfrm>
          <a:prstGeom prst="rect">
            <a:avLst/>
          </a:prstGeom>
          <a:noFill/>
        </p:spPr>
        <p:txBody>
          <a:bodyPr wrap="square" rtlCol="0">
            <a:spAutoFit/>
          </a:bodyPr>
          <a:lstStyle/>
          <a:p>
            <a:r>
              <a:rPr lang="fr-FR" sz="2800" dirty="0" smtClean="0"/>
              <a:t>Bouche</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0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616"/>
                                        </p:tgtEl>
                                        <p:attrNameLst>
                                          <p:attrName>style.visibility</p:attrName>
                                        </p:attrNameLst>
                                      </p:cBhvr>
                                      <p:to>
                                        <p:strVal val="visible"/>
                                      </p:to>
                                    </p:set>
                                    <p:animEffect transition="in" filter="fade">
                                      <p:cBhvr>
                                        <p:cTn id="17" dur="2000"/>
                                        <p:tgtEl>
                                          <p:spTgt spid="686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20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8"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533) Machines dynamo-thermiques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pSp>
        <p:nvGrpSpPr>
          <p:cNvPr id="14" name="Groupe 50"/>
          <p:cNvGrpSpPr/>
          <p:nvPr/>
        </p:nvGrpSpPr>
        <p:grpSpPr>
          <a:xfrm>
            <a:off x="323528" y="1435010"/>
            <a:ext cx="3419138" cy="4658286"/>
            <a:chOff x="4932040" y="1484784"/>
            <a:chExt cx="3672408" cy="5018326"/>
          </a:xfrm>
        </p:grpSpPr>
        <p:grpSp>
          <p:nvGrpSpPr>
            <p:cNvPr id="15" name="Groupe 44"/>
            <p:cNvGrpSpPr/>
            <p:nvPr/>
          </p:nvGrpSpPr>
          <p:grpSpPr>
            <a:xfrm>
              <a:off x="4932040" y="1484784"/>
              <a:ext cx="2403286" cy="5018326"/>
              <a:chOff x="2265769" y="1052736"/>
              <a:chExt cx="2665513" cy="5378366"/>
            </a:xfrm>
          </p:grpSpPr>
          <p:sp>
            <p:nvSpPr>
              <p:cNvPr id="27" name="Rectangle 26"/>
              <p:cNvSpPr/>
              <p:nvPr/>
            </p:nvSpPr>
            <p:spPr>
              <a:xfrm flipV="1">
                <a:off x="2936833" y="4198854"/>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rot="16200000">
                <a:off x="4067186" y="2973960"/>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 name="Groupe 40"/>
              <p:cNvGrpSpPr/>
              <p:nvPr/>
            </p:nvGrpSpPr>
            <p:grpSpPr>
              <a:xfrm>
                <a:off x="2267744" y="1052736"/>
                <a:ext cx="1728192" cy="2232248"/>
                <a:chOff x="2267744" y="2564904"/>
                <a:chExt cx="1728192" cy="2232248"/>
              </a:xfrm>
            </p:grpSpPr>
            <p:sp>
              <p:nvSpPr>
                <p:cNvPr id="32" name="Rectangle 31"/>
                <p:cNvSpPr/>
                <p:nvPr/>
              </p:nvSpPr>
              <p:spPr>
                <a:xfrm>
                  <a:off x="2267744" y="2564904"/>
                  <a:ext cx="1728192"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2938808" y="3429000"/>
                  <a:ext cx="36004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Ellipse 29"/>
              <p:cNvSpPr/>
              <p:nvPr/>
            </p:nvSpPr>
            <p:spPr>
              <a:xfrm>
                <a:off x="2495643" y="3068960"/>
                <a:ext cx="1224000" cy="1224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flipV="1">
                <a:off x="2265769" y="5567006"/>
                <a:ext cx="1728192"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ZoneTexte 16"/>
            <p:cNvSpPr txBox="1"/>
            <p:nvPr/>
          </p:nvSpPr>
          <p:spPr>
            <a:xfrm>
              <a:off x="5076056" y="1629558"/>
              <a:ext cx="1296144" cy="523220"/>
            </a:xfrm>
            <a:prstGeom prst="rect">
              <a:avLst/>
            </a:prstGeom>
            <a:noFill/>
          </p:spPr>
          <p:txBody>
            <a:bodyPr wrap="square" rtlCol="0">
              <a:spAutoFit/>
            </a:bodyPr>
            <a:lstStyle/>
            <a:p>
              <a:pPr algn="ctr"/>
              <a:r>
                <a:rPr lang="fr-FR" sz="2800" dirty="0" smtClean="0"/>
                <a:t>T</a:t>
              </a:r>
              <a:r>
                <a:rPr lang="fr-FR" sz="2800" baseline="-25000" dirty="0" smtClean="0"/>
                <a:t>1</a:t>
              </a:r>
              <a:endParaRPr lang="fr-FR" sz="2800" baseline="-25000" dirty="0"/>
            </a:p>
          </p:txBody>
        </p:sp>
        <p:sp>
          <p:nvSpPr>
            <p:cNvPr id="20" name="ZoneTexte 19"/>
            <p:cNvSpPr txBox="1"/>
            <p:nvPr/>
          </p:nvSpPr>
          <p:spPr>
            <a:xfrm>
              <a:off x="5076056" y="5877272"/>
              <a:ext cx="1296144" cy="523220"/>
            </a:xfrm>
            <a:prstGeom prst="rect">
              <a:avLst/>
            </a:prstGeom>
            <a:noFill/>
          </p:spPr>
          <p:txBody>
            <a:bodyPr wrap="square" rtlCol="0">
              <a:spAutoFit/>
            </a:bodyPr>
            <a:lstStyle/>
            <a:p>
              <a:pPr algn="ctr"/>
              <a:r>
                <a:rPr lang="fr-FR" sz="2800" dirty="0" smtClean="0"/>
                <a:t>T</a:t>
              </a:r>
              <a:r>
                <a:rPr lang="fr-FR" sz="2800" baseline="-25000" dirty="0" smtClean="0"/>
                <a:t>2</a:t>
              </a:r>
              <a:endParaRPr lang="fr-FR" sz="2800" baseline="-25000" dirty="0"/>
            </a:p>
          </p:txBody>
        </p:sp>
        <p:sp>
          <p:nvSpPr>
            <p:cNvPr id="21" name="ZoneTexte 20"/>
            <p:cNvSpPr txBox="1"/>
            <p:nvPr/>
          </p:nvSpPr>
          <p:spPr>
            <a:xfrm>
              <a:off x="7308304" y="3645024"/>
              <a:ext cx="1296144" cy="523220"/>
            </a:xfrm>
            <a:prstGeom prst="rect">
              <a:avLst/>
            </a:prstGeom>
            <a:noFill/>
          </p:spPr>
          <p:txBody>
            <a:bodyPr wrap="square" rtlCol="0">
              <a:spAutoFit/>
            </a:bodyPr>
            <a:lstStyle/>
            <a:p>
              <a:pPr algn="ctr"/>
              <a:r>
                <a:rPr lang="fr-FR" sz="2800" dirty="0" smtClean="0"/>
                <a:t>W &gt; 0</a:t>
              </a:r>
              <a:endParaRPr lang="fr-FR" sz="2800" baseline="-25000" dirty="0"/>
            </a:p>
          </p:txBody>
        </p:sp>
        <p:cxnSp>
          <p:nvCxnSpPr>
            <p:cNvPr id="22" name="Connecteur droit avec flèche 21"/>
            <p:cNvCxnSpPr/>
            <p:nvPr/>
          </p:nvCxnSpPr>
          <p:spPr>
            <a:xfrm flipV="1">
              <a:off x="5724128" y="2492896"/>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V="1">
              <a:off x="5724128" y="4725144"/>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rot="5400000" flipH="1">
              <a:off x="6767865" y="3608641"/>
              <a:ext cx="0" cy="5760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6084168" y="2492896"/>
              <a:ext cx="1368152" cy="523220"/>
            </a:xfrm>
            <a:prstGeom prst="rect">
              <a:avLst/>
            </a:prstGeom>
            <a:noFill/>
          </p:spPr>
          <p:txBody>
            <a:bodyPr wrap="square" rtlCol="0">
              <a:spAutoFit/>
            </a:bodyPr>
            <a:lstStyle/>
            <a:p>
              <a:pPr algn="ctr"/>
              <a:r>
                <a:rPr lang="fr-FR" sz="2800" dirty="0" smtClean="0"/>
                <a:t>Q</a:t>
              </a:r>
              <a:r>
                <a:rPr lang="fr-FR" sz="2800" baseline="-25000" dirty="0" smtClean="0"/>
                <a:t>1 </a:t>
              </a:r>
              <a:r>
                <a:rPr lang="fr-FR" sz="2800" dirty="0" smtClean="0"/>
                <a:t>&lt; 0</a:t>
              </a:r>
              <a:endParaRPr lang="fr-FR" sz="2800" dirty="0"/>
            </a:p>
          </p:txBody>
        </p:sp>
        <p:sp>
          <p:nvSpPr>
            <p:cNvPr id="26" name="ZoneTexte 25"/>
            <p:cNvSpPr txBox="1"/>
            <p:nvPr/>
          </p:nvSpPr>
          <p:spPr>
            <a:xfrm>
              <a:off x="6156176" y="4653136"/>
              <a:ext cx="1296144" cy="523220"/>
            </a:xfrm>
            <a:prstGeom prst="rect">
              <a:avLst/>
            </a:prstGeom>
            <a:noFill/>
          </p:spPr>
          <p:txBody>
            <a:bodyPr wrap="square" rtlCol="0">
              <a:spAutoFit/>
            </a:bodyPr>
            <a:lstStyle/>
            <a:p>
              <a:pPr algn="ctr"/>
              <a:r>
                <a:rPr lang="fr-FR" sz="2800" dirty="0" smtClean="0"/>
                <a:t>Q</a:t>
              </a:r>
              <a:r>
                <a:rPr lang="fr-FR" sz="2800" baseline="-25000" dirty="0" smtClean="0"/>
                <a:t>2 </a:t>
              </a:r>
              <a:r>
                <a:rPr lang="fr-FR" sz="2800" dirty="0" smtClean="0"/>
                <a:t>&gt; 0</a:t>
              </a:r>
              <a:endParaRPr lang="fr-FR" sz="2800" dirty="0"/>
            </a:p>
          </p:txBody>
        </p:sp>
      </p:grpSp>
      <p:sp>
        <p:nvSpPr>
          <p:cNvPr id="34" name="ZoneTexte 33"/>
          <p:cNvSpPr txBox="1"/>
          <p:nvPr/>
        </p:nvSpPr>
        <p:spPr>
          <a:xfrm>
            <a:off x="2771800" y="1340768"/>
            <a:ext cx="1944216" cy="1815882"/>
          </a:xfrm>
          <a:prstGeom prst="rect">
            <a:avLst/>
          </a:prstGeom>
          <a:noFill/>
        </p:spPr>
        <p:txBody>
          <a:bodyPr wrap="square" rtlCol="0">
            <a:spAutoFit/>
          </a:bodyPr>
          <a:lstStyle/>
          <a:p>
            <a:pPr algn="ctr"/>
            <a:r>
              <a:rPr lang="fr-FR" sz="2800" dirty="0" smtClean="0"/>
              <a:t>Régime inverse du moteur thermique</a:t>
            </a:r>
            <a:endParaRPr lang="fr-FR" sz="2800" dirty="0"/>
          </a:p>
        </p:txBody>
      </p:sp>
      <p:grpSp>
        <p:nvGrpSpPr>
          <p:cNvPr id="38" name="Groupe 37"/>
          <p:cNvGrpSpPr/>
          <p:nvPr/>
        </p:nvGrpSpPr>
        <p:grpSpPr>
          <a:xfrm>
            <a:off x="4283968" y="2852936"/>
            <a:ext cx="1440160" cy="1368152"/>
            <a:chOff x="4355976" y="2492896"/>
            <a:chExt cx="1008112" cy="1872208"/>
          </a:xfrm>
        </p:grpSpPr>
        <p:cxnSp>
          <p:nvCxnSpPr>
            <p:cNvPr id="36" name="Connecteur droit avec flèche 35"/>
            <p:cNvCxnSpPr/>
            <p:nvPr/>
          </p:nvCxnSpPr>
          <p:spPr>
            <a:xfrm flipV="1">
              <a:off x="4355976" y="2492896"/>
              <a:ext cx="1008112"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4355976" y="3429000"/>
              <a:ext cx="1008112"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9" name="ZoneTexte 38"/>
          <p:cNvSpPr txBox="1"/>
          <p:nvPr/>
        </p:nvSpPr>
        <p:spPr>
          <a:xfrm>
            <a:off x="5364088" y="2420888"/>
            <a:ext cx="3168352" cy="523220"/>
          </a:xfrm>
          <a:prstGeom prst="rect">
            <a:avLst/>
          </a:prstGeom>
          <a:noFill/>
        </p:spPr>
        <p:txBody>
          <a:bodyPr wrap="square" rtlCol="0">
            <a:spAutoFit/>
          </a:bodyPr>
          <a:lstStyle/>
          <a:p>
            <a:pPr algn="ctr"/>
            <a:r>
              <a:rPr lang="fr-FR" sz="2800" dirty="0" smtClean="0"/>
              <a:t>Réfrigérateur</a:t>
            </a:r>
            <a:endParaRPr lang="fr-FR" sz="2800" dirty="0"/>
          </a:p>
        </p:txBody>
      </p:sp>
      <p:sp>
        <p:nvSpPr>
          <p:cNvPr id="40" name="ZoneTexte 39"/>
          <p:cNvSpPr txBox="1"/>
          <p:nvPr/>
        </p:nvSpPr>
        <p:spPr>
          <a:xfrm>
            <a:off x="5724128" y="3933056"/>
            <a:ext cx="3168352" cy="523220"/>
          </a:xfrm>
          <a:prstGeom prst="rect">
            <a:avLst/>
          </a:prstGeom>
          <a:noFill/>
        </p:spPr>
        <p:txBody>
          <a:bodyPr wrap="square" rtlCol="0">
            <a:spAutoFit/>
          </a:bodyPr>
          <a:lstStyle/>
          <a:p>
            <a:pPr algn="ctr"/>
            <a:r>
              <a:rPr lang="fr-FR" sz="2800" dirty="0" smtClean="0"/>
              <a:t>Pompe à chaleur</a:t>
            </a:r>
            <a:endParaRPr lang="fr-FR" sz="2800" dirty="0"/>
          </a:p>
        </p:txBody>
      </p:sp>
      <p:graphicFrame>
        <p:nvGraphicFramePr>
          <p:cNvPr id="45059" name="Object 3"/>
          <p:cNvGraphicFramePr>
            <a:graphicFrameLocks noChangeAspect="1"/>
          </p:cNvGraphicFramePr>
          <p:nvPr/>
        </p:nvGraphicFramePr>
        <p:xfrm>
          <a:off x="3995936" y="4581128"/>
          <a:ext cx="2197100" cy="766763"/>
        </p:xfrm>
        <a:graphic>
          <a:graphicData uri="http://schemas.openxmlformats.org/presentationml/2006/ole">
            <p:oleObj spid="_x0000_s45059" name="Équation" r:id="rId3" imgW="660240" imgH="253800" progId="Equation.3">
              <p:embed/>
            </p:oleObj>
          </a:graphicData>
        </a:graphic>
      </p:graphicFrame>
      <p:sp>
        <p:nvSpPr>
          <p:cNvPr id="41" name="ZoneTexte 40"/>
          <p:cNvSpPr txBox="1"/>
          <p:nvPr/>
        </p:nvSpPr>
        <p:spPr>
          <a:xfrm>
            <a:off x="2267744" y="5786421"/>
            <a:ext cx="6624736" cy="954107"/>
          </a:xfrm>
          <a:prstGeom prst="rect">
            <a:avLst/>
          </a:prstGeom>
          <a:noFill/>
        </p:spPr>
        <p:txBody>
          <a:bodyPr wrap="square" rtlCol="0">
            <a:spAutoFit/>
          </a:bodyPr>
          <a:lstStyle/>
          <a:p>
            <a:pPr algn="ctr"/>
            <a:r>
              <a:rPr lang="fr-FR" sz="2800" dirty="0" smtClean="0"/>
              <a:t>Machine frigorifique: on fait plus de chaud que de froid! </a:t>
            </a:r>
            <a:endParaRPr lang="fr-FR" sz="2800" dirty="0"/>
          </a:p>
        </p:txBody>
      </p:sp>
      <p:sp>
        <p:nvSpPr>
          <p:cNvPr id="42" name="Flèche vers le bas 41"/>
          <p:cNvSpPr/>
          <p:nvPr/>
        </p:nvSpPr>
        <p:spPr>
          <a:xfrm>
            <a:off x="5220072" y="5517232"/>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0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0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059"/>
                                        </p:tgtEl>
                                        <p:attrNameLst>
                                          <p:attrName>style.visibility</p:attrName>
                                        </p:attrNameLst>
                                      </p:cBhvr>
                                      <p:to>
                                        <p:strVal val="visible"/>
                                      </p:to>
                                    </p:set>
                                    <p:animEffect transition="in" filter="fade">
                                      <p:cBhvr>
                                        <p:cTn id="20" dur="2000"/>
                                        <p:tgtEl>
                                          <p:spTgt spid="4505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p:bldP spid="4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533) Machines dynamo-thermiques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5" name="ZoneTexte 34"/>
          <p:cNvSpPr txBox="1"/>
          <p:nvPr/>
        </p:nvSpPr>
        <p:spPr>
          <a:xfrm>
            <a:off x="467544" y="1340768"/>
            <a:ext cx="7344816" cy="523220"/>
          </a:xfrm>
          <a:prstGeom prst="rect">
            <a:avLst/>
          </a:prstGeom>
          <a:noFill/>
        </p:spPr>
        <p:txBody>
          <a:bodyPr wrap="square" rtlCol="0">
            <a:spAutoFit/>
          </a:bodyPr>
          <a:lstStyle/>
          <a:p>
            <a:r>
              <a:rPr lang="fr-FR" sz="2800" dirty="0" smtClean="0"/>
              <a:t>Rendements des machines dynamo-thermiques</a:t>
            </a:r>
            <a:endParaRPr lang="fr-FR" sz="2800" dirty="0"/>
          </a:p>
        </p:txBody>
      </p:sp>
      <p:graphicFrame>
        <p:nvGraphicFramePr>
          <p:cNvPr id="46083" name="Object 3"/>
          <p:cNvGraphicFramePr>
            <a:graphicFrameLocks noChangeAspect="1"/>
          </p:cNvGraphicFramePr>
          <p:nvPr/>
        </p:nvGraphicFramePr>
        <p:xfrm>
          <a:off x="5292080" y="2492896"/>
          <a:ext cx="2840038" cy="1460500"/>
        </p:xfrm>
        <a:graphic>
          <a:graphicData uri="http://schemas.openxmlformats.org/presentationml/2006/ole">
            <p:oleObj spid="_x0000_s46083" name="Équation" r:id="rId3" imgW="761760" imgH="431640" progId="Equation.3">
              <p:embed/>
            </p:oleObj>
          </a:graphicData>
        </a:graphic>
      </p:graphicFrame>
      <p:sp>
        <p:nvSpPr>
          <p:cNvPr id="38" name="ZoneTexte 37"/>
          <p:cNvSpPr txBox="1"/>
          <p:nvPr/>
        </p:nvSpPr>
        <p:spPr>
          <a:xfrm>
            <a:off x="179512" y="2060848"/>
            <a:ext cx="2232248" cy="523220"/>
          </a:xfrm>
          <a:prstGeom prst="rect">
            <a:avLst/>
          </a:prstGeom>
          <a:noFill/>
        </p:spPr>
        <p:txBody>
          <a:bodyPr wrap="square" rtlCol="0">
            <a:spAutoFit/>
          </a:bodyPr>
          <a:lstStyle/>
          <a:p>
            <a:r>
              <a:rPr lang="fr-FR" sz="2800" dirty="0" smtClean="0"/>
              <a:t>Réfrigérateur</a:t>
            </a:r>
            <a:endParaRPr lang="fr-FR" sz="2800" dirty="0"/>
          </a:p>
        </p:txBody>
      </p:sp>
      <p:graphicFrame>
        <p:nvGraphicFramePr>
          <p:cNvPr id="46084" name="Object 4"/>
          <p:cNvGraphicFramePr>
            <a:graphicFrameLocks noChangeAspect="1"/>
          </p:cNvGraphicFramePr>
          <p:nvPr/>
        </p:nvGraphicFramePr>
        <p:xfrm>
          <a:off x="5148064" y="4869160"/>
          <a:ext cx="3455987" cy="1460500"/>
        </p:xfrm>
        <a:graphic>
          <a:graphicData uri="http://schemas.openxmlformats.org/presentationml/2006/ole">
            <p:oleObj spid="_x0000_s46084" name="Équation" r:id="rId4" imgW="927000" imgH="431640" progId="Equation.3">
              <p:embed/>
            </p:oleObj>
          </a:graphicData>
        </a:graphic>
      </p:graphicFrame>
      <p:sp>
        <p:nvSpPr>
          <p:cNvPr id="43" name="ZoneTexte 42"/>
          <p:cNvSpPr txBox="1"/>
          <p:nvPr/>
        </p:nvSpPr>
        <p:spPr>
          <a:xfrm>
            <a:off x="395536" y="4293096"/>
            <a:ext cx="1152128" cy="523220"/>
          </a:xfrm>
          <a:prstGeom prst="rect">
            <a:avLst/>
          </a:prstGeom>
          <a:noFill/>
        </p:spPr>
        <p:txBody>
          <a:bodyPr wrap="square" rtlCol="0">
            <a:spAutoFit/>
          </a:bodyPr>
          <a:lstStyle/>
          <a:p>
            <a:r>
              <a:rPr lang="fr-FR" sz="2800" dirty="0" smtClean="0"/>
              <a:t>PAC</a:t>
            </a:r>
            <a:endParaRPr lang="fr-FR" sz="2800" dirty="0"/>
          </a:p>
        </p:txBody>
      </p:sp>
      <p:graphicFrame>
        <p:nvGraphicFramePr>
          <p:cNvPr id="46085" name="Object 5"/>
          <p:cNvGraphicFramePr>
            <a:graphicFrameLocks noChangeAspect="1"/>
          </p:cNvGraphicFramePr>
          <p:nvPr/>
        </p:nvGraphicFramePr>
        <p:xfrm>
          <a:off x="268288" y="2852738"/>
          <a:ext cx="3624262" cy="1011237"/>
        </p:xfrm>
        <a:graphic>
          <a:graphicData uri="http://schemas.openxmlformats.org/presentationml/2006/ole">
            <p:oleObj spid="_x0000_s46085" name="Équation" r:id="rId5" imgW="1282680" imgH="393480" progId="Equation.3">
              <p:embed/>
            </p:oleObj>
          </a:graphicData>
        </a:graphic>
      </p:graphicFrame>
      <p:graphicFrame>
        <p:nvGraphicFramePr>
          <p:cNvPr id="46086" name="Object 6"/>
          <p:cNvGraphicFramePr>
            <a:graphicFrameLocks noChangeAspect="1"/>
          </p:cNvGraphicFramePr>
          <p:nvPr/>
        </p:nvGraphicFramePr>
        <p:xfrm>
          <a:off x="234950" y="5132388"/>
          <a:ext cx="3587750" cy="1011237"/>
        </p:xfrm>
        <a:graphic>
          <a:graphicData uri="http://schemas.openxmlformats.org/presentationml/2006/ole">
            <p:oleObj spid="_x0000_s46086" name="Équation" r:id="rId6" imgW="1269720" imgH="393480" progId="Equation.3">
              <p:embed/>
            </p:oleObj>
          </a:graphicData>
        </a:graphic>
      </p:graphicFrame>
      <p:sp>
        <p:nvSpPr>
          <p:cNvPr id="10" name="Flèche droite 9"/>
          <p:cNvSpPr/>
          <p:nvPr/>
        </p:nvSpPr>
        <p:spPr>
          <a:xfrm>
            <a:off x="4355976" y="3140968"/>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droite 10"/>
          <p:cNvSpPr/>
          <p:nvPr/>
        </p:nvSpPr>
        <p:spPr>
          <a:xfrm>
            <a:off x="4355976" y="5517232"/>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fade">
                                      <p:cBhvr>
                                        <p:cTn id="7" dur="2000"/>
                                        <p:tgtEl>
                                          <p:spTgt spid="460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83"/>
                                        </p:tgtEl>
                                        <p:attrNameLst>
                                          <p:attrName>style.visibility</p:attrName>
                                        </p:attrNameLst>
                                      </p:cBhvr>
                                      <p:to>
                                        <p:strVal val="visible"/>
                                      </p:to>
                                    </p:set>
                                    <p:animEffect transition="in" filter="fade">
                                      <p:cBhvr>
                                        <p:cTn id="12" dur="2000"/>
                                        <p:tgtEl>
                                          <p:spTgt spid="460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86"/>
                                        </p:tgtEl>
                                        <p:attrNameLst>
                                          <p:attrName>style.visibility</p:attrName>
                                        </p:attrNameLst>
                                      </p:cBhvr>
                                      <p:to>
                                        <p:strVal val="visible"/>
                                      </p:to>
                                    </p:set>
                                    <p:animEffect transition="in" filter="fade">
                                      <p:cBhvr>
                                        <p:cTn id="17" dur="2000"/>
                                        <p:tgtEl>
                                          <p:spTgt spid="460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084"/>
                                        </p:tgtEl>
                                        <p:attrNameLst>
                                          <p:attrName>style.visibility</p:attrName>
                                        </p:attrNameLst>
                                      </p:cBhvr>
                                      <p:to>
                                        <p:strVal val="visible"/>
                                      </p:to>
                                    </p:set>
                                    <p:animEffect transition="in" filter="fade">
                                      <p:cBhvr>
                                        <p:cTn id="22" dur="20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Application</a:t>
            </a:r>
            <a:r>
              <a:rPr kumimoji="0" lang="fr-FR" sz="4000" b="0" i="0" u="none" strike="noStrike" kern="1200" cap="none" spc="0" normalizeH="0" noProof="0" dirty="0" smtClean="0">
                <a:ln>
                  <a:noFill/>
                </a:ln>
                <a:solidFill>
                  <a:schemeClr val="tx1"/>
                </a:solidFill>
                <a:effectLst/>
                <a:uLnTx/>
                <a:uFillTx/>
                <a:latin typeface="+mj-lt"/>
                <a:ea typeface="+mj-ea"/>
                <a:cs typeface="+mj-cs"/>
              </a:rPr>
              <a:t> des deux principes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533) Machines dynamo-thermiques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8" name="ZoneTexte 7"/>
          <p:cNvSpPr txBox="1"/>
          <p:nvPr/>
        </p:nvSpPr>
        <p:spPr>
          <a:xfrm>
            <a:off x="395536" y="1196752"/>
            <a:ext cx="2736304" cy="523220"/>
          </a:xfrm>
          <a:prstGeom prst="rect">
            <a:avLst/>
          </a:prstGeom>
          <a:noFill/>
        </p:spPr>
        <p:txBody>
          <a:bodyPr wrap="square" rtlCol="0">
            <a:spAutoFit/>
          </a:bodyPr>
          <a:lstStyle/>
          <a:p>
            <a:r>
              <a:rPr lang="fr-FR" sz="2800" dirty="0" smtClean="0"/>
              <a:t>Fonctionnement</a:t>
            </a:r>
            <a:endParaRPr lang="fr-FR" sz="2800" dirty="0"/>
          </a:p>
        </p:txBody>
      </p:sp>
      <p:pic>
        <p:nvPicPr>
          <p:cNvPr id="9" name="Picture 2"/>
          <p:cNvPicPr>
            <a:picLocks noChangeAspect="1" noChangeArrowheads="1"/>
          </p:cNvPicPr>
          <p:nvPr/>
        </p:nvPicPr>
        <p:blipFill>
          <a:blip r:embed="rId2" cstate="print"/>
          <a:srcRect/>
          <a:stretch>
            <a:fillRect/>
          </a:stretch>
        </p:blipFill>
        <p:spPr bwMode="auto">
          <a:xfrm>
            <a:off x="467544" y="2060848"/>
            <a:ext cx="4176464" cy="2686859"/>
          </a:xfrm>
          <a:prstGeom prst="rect">
            <a:avLst/>
          </a:prstGeom>
          <a:noFill/>
          <a:ln w="9525">
            <a:noFill/>
            <a:miter lim="800000"/>
            <a:headEnd/>
            <a:tailEnd/>
          </a:ln>
        </p:spPr>
      </p:pic>
      <p:sp>
        <p:nvSpPr>
          <p:cNvPr id="10" name="Rectangle 9"/>
          <p:cNvSpPr/>
          <p:nvPr/>
        </p:nvSpPr>
        <p:spPr>
          <a:xfrm>
            <a:off x="3491880" y="2204864"/>
            <a:ext cx="136815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928970" y="4261197"/>
            <a:ext cx="28803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9552" y="3573016"/>
            <a:ext cx="576064" cy="523220"/>
          </a:xfrm>
          <a:prstGeom prst="rect">
            <a:avLst/>
          </a:prstGeom>
          <a:solidFill>
            <a:schemeClr val="bg1"/>
          </a:solidFill>
        </p:spPr>
        <p:txBody>
          <a:bodyPr wrap="square" rtlCol="0">
            <a:spAutoFit/>
          </a:bodyPr>
          <a:lstStyle/>
          <a:p>
            <a:r>
              <a:rPr lang="fr-FR" sz="2800" dirty="0" smtClean="0"/>
              <a:t>Q</a:t>
            </a:r>
            <a:r>
              <a:rPr lang="fr-FR" sz="2800" baseline="-25000" dirty="0" smtClean="0"/>
              <a:t>2</a:t>
            </a:r>
            <a:endParaRPr lang="fr-FR" sz="2800" baseline="-25000" dirty="0"/>
          </a:p>
        </p:txBody>
      </p:sp>
      <p:sp>
        <p:nvSpPr>
          <p:cNvPr id="13" name="ZoneTexte 12"/>
          <p:cNvSpPr txBox="1"/>
          <p:nvPr/>
        </p:nvSpPr>
        <p:spPr>
          <a:xfrm>
            <a:off x="4265125" y="2708920"/>
            <a:ext cx="576064" cy="523220"/>
          </a:xfrm>
          <a:prstGeom prst="rect">
            <a:avLst/>
          </a:prstGeom>
          <a:solidFill>
            <a:schemeClr val="bg1"/>
          </a:solidFill>
        </p:spPr>
        <p:txBody>
          <a:bodyPr wrap="square" rtlCol="0">
            <a:spAutoFit/>
          </a:bodyPr>
          <a:lstStyle/>
          <a:p>
            <a:r>
              <a:rPr lang="fr-FR" sz="2800" dirty="0" smtClean="0"/>
              <a:t>Q</a:t>
            </a:r>
            <a:r>
              <a:rPr lang="fr-FR" sz="2800" baseline="-25000" dirty="0" smtClean="0"/>
              <a:t>1</a:t>
            </a:r>
            <a:endParaRPr lang="fr-FR" sz="2800" baseline="-25000" dirty="0"/>
          </a:p>
        </p:txBody>
      </p:sp>
      <p:cxnSp>
        <p:nvCxnSpPr>
          <p:cNvPr id="15" name="Connecteur droit avec flèche 14"/>
          <p:cNvCxnSpPr/>
          <p:nvPr/>
        </p:nvCxnSpPr>
        <p:spPr>
          <a:xfrm flipV="1">
            <a:off x="4716016" y="2420888"/>
            <a:ext cx="1656184" cy="936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5297" name="Picture 1"/>
          <p:cNvPicPr>
            <a:picLocks noChangeAspect="1" noChangeArrowheads="1"/>
          </p:cNvPicPr>
          <p:nvPr/>
        </p:nvPicPr>
        <p:blipFill>
          <a:blip r:embed="rId3" cstate="print"/>
          <a:srcRect r="28443" b="20223"/>
          <a:stretch>
            <a:fillRect/>
          </a:stretch>
        </p:blipFill>
        <p:spPr bwMode="auto">
          <a:xfrm>
            <a:off x="6516216" y="1340768"/>
            <a:ext cx="2179879" cy="1598578"/>
          </a:xfrm>
          <a:prstGeom prst="rect">
            <a:avLst/>
          </a:prstGeom>
          <a:noFill/>
          <a:ln w="9525">
            <a:noFill/>
            <a:miter lim="800000"/>
            <a:headEnd/>
            <a:tailEnd/>
          </a:ln>
        </p:spPr>
      </p:pic>
      <p:sp>
        <p:nvSpPr>
          <p:cNvPr id="20" name="ZoneTexte 19"/>
          <p:cNvSpPr txBox="1"/>
          <p:nvPr/>
        </p:nvSpPr>
        <p:spPr>
          <a:xfrm>
            <a:off x="4283968" y="1412776"/>
            <a:ext cx="1944216" cy="1384995"/>
          </a:xfrm>
          <a:prstGeom prst="rect">
            <a:avLst/>
          </a:prstGeom>
          <a:noFill/>
        </p:spPr>
        <p:txBody>
          <a:bodyPr wrap="square" rtlCol="0">
            <a:spAutoFit/>
          </a:bodyPr>
          <a:lstStyle/>
          <a:p>
            <a:pPr algn="ctr"/>
            <a:r>
              <a:rPr lang="fr-FR" sz="2800" dirty="0" smtClean="0"/>
              <a:t>Dans la pièce mais perdue</a:t>
            </a:r>
            <a:endParaRPr lang="fr-FR" sz="2800" dirty="0"/>
          </a:p>
        </p:txBody>
      </p:sp>
      <p:sp>
        <p:nvSpPr>
          <p:cNvPr id="21" name="ZoneTexte 20"/>
          <p:cNvSpPr txBox="1"/>
          <p:nvPr/>
        </p:nvSpPr>
        <p:spPr>
          <a:xfrm>
            <a:off x="4572000" y="3284984"/>
            <a:ext cx="2304256" cy="1384995"/>
          </a:xfrm>
          <a:prstGeom prst="rect">
            <a:avLst/>
          </a:prstGeom>
          <a:noFill/>
        </p:spPr>
        <p:txBody>
          <a:bodyPr wrap="square" rtlCol="0">
            <a:spAutoFit/>
          </a:bodyPr>
          <a:lstStyle/>
          <a:p>
            <a:pPr algn="ctr"/>
            <a:r>
              <a:rPr lang="fr-FR" sz="2800" dirty="0" smtClean="0"/>
              <a:t>Dans la pièce mais optimisée</a:t>
            </a:r>
            <a:endParaRPr lang="fr-FR" sz="2800" dirty="0"/>
          </a:p>
        </p:txBody>
      </p:sp>
      <p:grpSp>
        <p:nvGrpSpPr>
          <p:cNvPr id="24" name="Groupe 23"/>
          <p:cNvGrpSpPr/>
          <p:nvPr/>
        </p:nvGrpSpPr>
        <p:grpSpPr>
          <a:xfrm>
            <a:off x="6948264" y="3140968"/>
            <a:ext cx="1783085" cy="1855093"/>
            <a:chOff x="6228184" y="3717032"/>
            <a:chExt cx="2143125" cy="2143125"/>
          </a:xfrm>
        </p:grpSpPr>
        <p:pic>
          <p:nvPicPr>
            <p:cNvPr id="55298" name="Picture 2"/>
            <p:cNvPicPr>
              <a:picLocks noChangeAspect="1" noChangeArrowheads="1"/>
            </p:cNvPicPr>
            <p:nvPr/>
          </p:nvPicPr>
          <p:blipFill>
            <a:blip r:embed="rId4" cstate="print"/>
            <a:srcRect/>
            <a:stretch>
              <a:fillRect/>
            </a:stretch>
          </p:blipFill>
          <p:spPr bwMode="auto">
            <a:xfrm>
              <a:off x="6228184" y="3717032"/>
              <a:ext cx="2143125" cy="2143125"/>
            </a:xfrm>
            <a:prstGeom prst="rect">
              <a:avLst/>
            </a:prstGeom>
            <a:noFill/>
            <a:ln w="9525">
              <a:noFill/>
              <a:miter lim="800000"/>
              <a:headEnd/>
              <a:tailEnd/>
            </a:ln>
          </p:spPr>
        </p:pic>
        <p:sp>
          <p:nvSpPr>
            <p:cNvPr id="23" name="Rectangle 22"/>
            <p:cNvSpPr/>
            <p:nvPr/>
          </p:nvSpPr>
          <p:spPr>
            <a:xfrm rot="60000">
              <a:off x="7747818" y="4594663"/>
              <a:ext cx="157023"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ZoneTexte 26"/>
          <p:cNvSpPr txBox="1"/>
          <p:nvPr/>
        </p:nvSpPr>
        <p:spPr>
          <a:xfrm>
            <a:off x="179512" y="5835616"/>
            <a:ext cx="3528392" cy="954107"/>
          </a:xfrm>
          <a:prstGeom prst="rect">
            <a:avLst/>
          </a:prstGeom>
          <a:noFill/>
        </p:spPr>
        <p:txBody>
          <a:bodyPr wrap="square" rtlCol="0">
            <a:spAutoFit/>
          </a:bodyPr>
          <a:lstStyle/>
          <a:p>
            <a:pPr algn="ctr"/>
            <a:r>
              <a:rPr lang="fr-FR" sz="2800" dirty="0" smtClean="0"/>
              <a:t>Eau chaude dans radiateurs </a:t>
            </a:r>
            <a:endParaRPr lang="fr-FR" sz="2800" dirty="0"/>
          </a:p>
        </p:txBody>
      </p:sp>
      <p:pic>
        <p:nvPicPr>
          <p:cNvPr id="55300" name="Picture 4"/>
          <p:cNvPicPr>
            <a:picLocks noChangeAspect="1" noChangeArrowheads="1"/>
          </p:cNvPicPr>
          <p:nvPr/>
        </p:nvPicPr>
        <p:blipFill>
          <a:blip r:embed="rId5" cstate="print"/>
          <a:srcRect/>
          <a:stretch>
            <a:fillRect/>
          </a:stretch>
        </p:blipFill>
        <p:spPr bwMode="auto">
          <a:xfrm>
            <a:off x="3779912" y="4968552"/>
            <a:ext cx="998423" cy="755949"/>
          </a:xfrm>
          <a:prstGeom prst="rect">
            <a:avLst/>
          </a:prstGeom>
          <a:noFill/>
          <a:ln w="9525">
            <a:noFill/>
            <a:miter lim="800000"/>
            <a:headEnd/>
            <a:tailEnd/>
          </a:ln>
        </p:spPr>
      </p:pic>
      <p:pic>
        <p:nvPicPr>
          <p:cNvPr id="55301" name="Picture 5"/>
          <p:cNvPicPr>
            <a:picLocks noChangeAspect="1" noChangeArrowheads="1"/>
          </p:cNvPicPr>
          <p:nvPr/>
        </p:nvPicPr>
        <p:blipFill>
          <a:blip r:embed="rId6" cstate="print"/>
          <a:srcRect/>
          <a:stretch>
            <a:fillRect/>
          </a:stretch>
        </p:blipFill>
        <p:spPr bwMode="auto">
          <a:xfrm>
            <a:off x="5868144" y="4869160"/>
            <a:ext cx="1273999" cy="1124744"/>
          </a:xfrm>
          <a:prstGeom prst="rect">
            <a:avLst/>
          </a:prstGeom>
          <a:noFill/>
          <a:ln w="9525">
            <a:noFill/>
            <a:miter lim="800000"/>
            <a:headEnd/>
            <a:tailEnd/>
          </a:ln>
        </p:spPr>
      </p:pic>
      <p:sp>
        <p:nvSpPr>
          <p:cNvPr id="29" name="ZoneTexte 28"/>
          <p:cNvSpPr txBox="1"/>
          <p:nvPr/>
        </p:nvSpPr>
        <p:spPr>
          <a:xfrm>
            <a:off x="7308304" y="5903893"/>
            <a:ext cx="1512168" cy="954107"/>
          </a:xfrm>
          <a:prstGeom prst="rect">
            <a:avLst/>
          </a:prstGeom>
          <a:noFill/>
        </p:spPr>
        <p:txBody>
          <a:bodyPr wrap="square" rtlCol="0">
            <a:spAutoFit/>
          </a:bodyPr>
          <a:lstStyle/>
          <a:p>
            <a:pPr algn="ctr"/>
            <a:r>
              <a:rPr lang="fr-FR" sz="2800" dirty="0" smtClean="0"/>
              <a:t>Air pulsé chaud</a:t>
            </a:r>
            <a:endParaRPr lang="fr-FR" sz="2800" dirty="0"/>
          </a:p>
        </p:txBody>
      </p:sp>
      <p:sp>
        <p:nvSpPr>
          <p:cNvPr id="31" name="Flèche à angle droit 30"/>
          <p:cNvSpPr/>
          <p:nvPr/>
        </p:nvSpPr>
        <p:spPr>
          <a:xfrm rot="5400000">
            <a:off x="6768244" y="6057292"/>
            <a:ext cx="216024" cy="86409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lèche à angle droit 31"/>
          <p:cNvSpPr/>
          <p:nvPr/>
        </p:nvSpPr>
        <p:spPr>
          <a:xfrm rot="16200000" flipH="1">
            <a:off x="3671900" y="6015636"/>
            <a:ext cx="216024" cy="86409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p:cNvSpPr txBox="1"/>
          <p:nvPr/>
        </p:nvSpPr>
        <p:spPr>
          <a:xfrm>
            <a:off x="3923928" y="5805264"/>
            <a:ext cx="720080" cy="523220"/>
          </a:xfrm>
          <a:prstGeom prst="rect">
            <a:avLst/>
          </a:prstGeom>
          <a:noFill/>
        </p:spPr>
        <p:txBody>
          <a:bodyPr wrap="square" rtlCol="0">
            <a:spAutoFit/>
          </a:bodyPr>
          <a:lstStyle/>
          <a:p>
            <a:r>
              <a:rPr lang="fr-FR" sz="2800" dirty="0" smtClean="0"/>
              <a:t>E/E</a:t>
            </a:r>
            <a:endParaRPr lang="fr-FR" sz="2800" dirty="0"/>
          </a:p>
        </p:txBody>
      </p:sp>
      <p:sp>
        <p:nvSpPr>
          <p:cNvPr id="34" name="ZoneTexte 33"/>
          <p:cNvSpPr txBox="1"/>
          <p:nvPr/>
        </p:nvSpPr>
        <p:spPr>
          <a:xfrm>
            <a:off x="6156176" y="5877272"/>
            <a:ext cx="720080" cy="523220"/>
          </a:xfrm>
          <a:prstGeom prst="rect">
            <a:avLst/>
          </a:prstGeom>
          <a:noFill/>
        </p:spPr>
        <p:txBody>
          <a:bodyPr wrap="square" rtlCol="0">
            <a:spAutoFit/>
          </a:bodyPr>
          <a:lstStyle/>
          <a:p>
            <a:r>
              <a:rPr lang="fr-FR" sz="2800" dirty="0" smtClean="0"/>
              <a:t>E/A</a:t>
            </a:r>
            <a:endParaRPr lang="fr-FR" sz="2800" dirty="0"/>
          </a:p>
        </p:txBody>
      </p:sp>
      <p:cxnSp>
        <p:nvCxnSpPr>
          <p:cNvPr id="36" name="Connecteur droit avec flèche 35"/>
          <p:cNvCxnSpPr/>
          <p:nvPr/>
        </p:nvCxnSpPr>
        <p:spPr>
          <a:xfrm flipH="1">
            <a:off x="4427984" y="4653136"/>
            <a:ext cx="360040" cy="216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5580112" y="4653136"/>
            <a:ext cx="360040" cy="216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Ellipse 27"/>
          <p:cNvSpPr/>
          <p:nvPr/>
        </p:nvSpPr>
        <p:spPr>
          <a:xfrm>
            <a:off x="7956376" y="3501008"/>
            <a:ext cx="5040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297"/>
                                        </p:tgtEl>
                                        <p:attrNameLst>
                                          <p:attrName>style.visibility</p:attrName>
                                        </p:attrNameLst>
                                      </p:cBhvr>
                                      <p:to>
                                        <p:strVal val="visible"/>
                                      </p:to>
                                    </p:set>
                                    <p:animEffect transition="in" filter="fade">
                                      <p:cBhvr>
                                        <p:cTn id="12" dur="2000"/>
                                        <p:tgtEl>
                                          <p:spTgt spid="552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300"/>
                                        </p:tgtEl>
                                        <p:attrNameLst>
                                          <p:attrName>style.visibility</p:attrName>
                                        </p:attrNameLst>
                                      </p:cBhvr>
                                      <p:to>
                                        <p:strVal val="visible"/>
                                      </p:to>
                                    </p:set>
                                    <p:animEffect transition="in" filter="fade">
                                      <p:cBhvr>
                                        <p:cTn id="27" dur="2000"/>
                                        <p:tgtEl>
                                          <p:spTgt spid="5530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0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55301"/>
                                        </p:tgtEl>
                                        <p:attrNameLst>
                                          <p:attrName>style.visibility</p:attrName>
                                        </p:attrNameLst>
                                      </p:cBhvr>
                                      <p:to>
                                        <p:strVal val="visible"/>
                                      </p:to>
                                    </p:set>
                                    <p:animEffect transition="in" filter="fade">
                                      <p:cBhvr>
                                        <p:cTn id="33" dur="2000"/>
                                        <p:tgtEl>
                                          <p:spTgt spid="5530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2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20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7" grpId="0"/>
      <p:bldP spid="29" grpId="0"/>
      <p:bldP spid="33" grpId="0"/>
      <p:bldP spid="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95536" y="-315416"/>
            <a:ext cx="8291264"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p:txBody>
      </p:sp>
      <p:sp>
        <p:nvSpPr>
          <p:cNvPr id="30" name="ZoneTexte 29"/>
          <p:cNvSpPr txBox="1"/>
          <p:nvPr/>
        </p:nvSpPr>
        <p:spPr>
          <a:xfrm>
            <a:off x="1187624" y="1196752"/>
            <a:ext cx="6696744" cy="954107"/>
          </a:xfrm>
          <a:prstGeom prst="rect">
            <a:avLst/>
          </a:prstGeom>
          <a:noFill/>
        </p:spPr>
        <p:txBody>
          <a:bodyPr wrap="square" rtlCol="0">
            <a:spAutoFit/>
          </a:bodyPr>
          <a:lstStyle/>
          <a:p>
            <a:pPr algn="ctr"/>
            <a:r>
              <a:rPr lang="fr-FR" sz="2800" dirty="0" smtClean="0"/>
              <a:t>Le Ier principe ne donne pas le SENS de la transformation</a:t>
            </a:r>
            <a:endParaRPr lang="fr-FR" sz="2800" dirty="0"/>
          </a:p>
        </p:txBody>
      </p:sp>
      <p:sp>
        <p:nvSpPr>
          <p:cNvPr id="35" name="ZoneTexte 34"/>
          <p:cNvSpPr txBox="1"/>
          <p:nvPr/>
        </p:nvSpPr>
        <p:spPr>
          <a:xfrm>
            <a:off x="3851920" y="1772816"/>
            <a:ext cx="1512168" cy="1569660"/>
          </a:xfrm>
          <a:prstGeom prst="rect">
            <a:avLst/>
          </a:prstGeom>
          <a:noFill/>
        </p:spPr>
        <p:txBody>
          <a:bodyPr wrap="square" rtlCol="0">
            <a:spAutoFit/>
          </a:bodyPr>
          <a:lstStyle/>
          <a:p>
            <a:pPr algn="ctr"/>
            <a:r>
              <a:rPr lang="fr-FR" sz="9600" dirty="0" smtClean="0"/>
              <a:t>+</a:t>
            </a:r>
            <a:endParaRPr lang="fr-FR" sz="9600" dirty="0"/>
          </a:p>
        </p:txBody>
      </p:sp>
      <p:graphicFrame>
        <p:nvGraphicFramePr>
          <p:cNvPr id="37" name="Object 2"/>
          <p:cNvGraphicFramePr>
            <a:graphicFrameLocks noChangeAspect="1"/>
          </p:cNvGraphicFramePr>
          <p:nvPr/>
        </p:nvGraphicFramePr>
        <p:xfrm>
          <a:off x="1835696" y="3484165"/>
          <a:ext cx="1986012" cy="612646"/>
        </p:xfrm>
        <a:graphic>
          <a:graphicData uri="http://schemas.openxmlformats.org/presentationml/2006/ole">
            <p:oleObj spid="_x0000_s80898" name="Équation" r:id="rId3" imgW="596880" imgH="203040" progId="Equation.3">
              <p:embed/>
            </p:oleObj>
          </a:graphicData>
        </a:graphic>
      </p:graphicFrame>
      <p:sp>
        <p:nvSpPr>
          <p:cNvPr id="39" name="ZoneTexte 38"/>
          <p:cNvSpPr txBox="1"/>
          <p:nvPr/>
        </p:nvSpPr>
        <p:spPr>
          <a:xfrm>
            <a:off x="3851920" y="3052117"/>
            <a:ext cx="2952328" cy="1384995"/>
          </a:xfrm>
          <a:prstGeom prst="rect">
            <a:avLst/>
          </a:prstGeom>
          <a:noFill/>
        </p:spPr>
        <p:txBody>
          <a:bodyPr wrap="square" rtlCol="0">
            <a:spAutoFit/>
          </a:bodyPr>
          <a:lstStyle/>
          <a:p>
            <a:pPr algn="ctr"/>
            <a:r>
              <a:rPr lang="fr-FR" sz="2800" dirty="0" smtClean="0"/>
              <a:t>Transformation TOUJOURS incomplète</a:t>
            </a:r>
            <a:endParaRPr lang="fr-FR" sz="2800" dirty="0"/>
          </a:p>
        </p:txBody>
      </p:sp>
      <p:sp>
        <p:nvSpPr>
          <p:cNvPr id="40" name="Flèche vers le bas 39"/>
          <p:cNvSpPr/>
          <p:nvPr/>
        </p:nvSpPr>
        <p:spPr>
          <a:xfrm>
            <a:off x="4427984" y="4579006"/>
            <a:ext cx="432048"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Parchemin horizontal 40"/>
          <p:cNvSpPr/>
          <p:nvPr/>
        </p:nvSpPr>
        <p:spPr>
          <a:xfrm>
            <a:off x="1331640" y="5438402"/>
            <a:ext cx="6912768" cy="1340768"/>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p:cNvSpPr txBox="1"/>
          <p:nvPr/>
        </p:nvSpPr>
        <p:spPr>
          <a:xfrm>
            <a:off x="1691680" y="5665492"/>
            <a:ext cx="6336704" cy="954107"/>
          </a:xfrm>
          <a:prstGeom prst="rect">
            <a:avLst/>
          </a:prstGeom>
          <a:noFill/>
        </p:spPr>
        <p:txBody>
          <a:bodyPr wrap="square" rtlCol="0">
            <a:spAutoFit/>
          </a:bodyPr>
          <a:lstStyle/>
          <a:p>
            <a:pPr algn="ctr"/>
            <a:r>
              <a:rPr lang="fr-FR" sz="2800" dirty="0" smtClean="0">
                <a:solidFill>
                  <a:schemeClr val="bg1"/>
                </a:solidFill>
              </a:rPr>
              <a:t>L’entropie  donnera  le degré d’irréversibilité</a:t>
            </a:r>
            <a:endParaRPr lang="fr-FR" sz="2800" dirty="0">
              <a:solidFill>
                <a:schemeClr val="bg1"/>
              </a:solidFill>
            </a:endParaRPr>
          </a:p>
        </p:txBody>
      </p:sp>
      <p:sp>
        <p:nvSpPr>
          <p:cNvPr id="43" name="Accolade fermante 42"/>
          <p:cNvSpPr/>
          <p:nvPr/>
        </p:nvSpPr>
        <p:spPr>
          <a:xfrm>
            <a:off x="6372200" y="2852936"/>
            <a:ext cx="432048" cy="17281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4" name="ZoneTexte 43"/>
          <p:cNvSpPr txBox="1"/>
          <p:nvPr/>
        </p:nvSpPr>
        <p:spPr>
          <a:xfrm>
            <a:off x="6804248" y="3140968"/>
            <a:ext cx="2123728" cy="1815882"/>
          </a:xfrm>
          <a:prstGeom prst="rect">
            <a:avLst/>
          </a:prstGeom>
          <a:noFill/>
        </p:spPr>
        <p:txBody>
          <a:bodyPr wrap="square" rtlCol="0">
            <a:spAutoFit/>
          </a:bodyPr>
          <a:lstStyle/>
          <a:p>
            <a:pPr algn="ctr"/>
            <a:r>
              <a:rPr lang="fr-FR" sz="2800" dirty="0" smtClean="0"/>
              <a:t>Le IIème principe</a:t>
            </a:r>
          </a:p>
          <a:p>
            <a:pPr algn="ctr"/>
            <a:endParaRPr lang="fr-FR" sz="2800" dirty="0" smtClean="0"/>
          </a:p>
          <a:p>
            <a:pPr algn="ctr"/>
            <a:r>
              <a:rPr lang="fr-FR" sz="2800" dirty="0" smtClean="0"/>
              <a:t>Irréversibilité</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0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20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20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9" grpId="0"/>
      <p:bldP spid="41" grpId="0" animBg="1"/>
      <p:bldP spid="42"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95536" y="-18256"/>
            <a:ext cx="8291264" cy="1431032"/>
          </a:xfrm>
          <a:prstGeom prst="rect">
            <a:avLst/>
          </a:prstGeom>
        </p:spPr>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541) Généralisation du théorème de CARNOT à n sources de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 name="Espace réservé du contenu 2"/>
          <p:cNvSpPr>
            <a:spLocks noGrp="1"/>
          </p:cNvSpPr>
          <p:nvPr>
            <p:ph idx="1"/>
          </p:nvPr>
        </p:nvSpPr>
        <p:spPr>
          <a:xfrm>
            <a:off x="539552" y="1700808"/>
            <a:ext cx="8229600" cy="1396752"/>
          </a:xfrm>
        </p:spPr>
        <p:txBody>
          <a:bodyPr/>
          <a:lstStyle/>
          <a:p>
            <a:pPr>
              <a:buNone/>
            </a:pPr>
            <a:r>
              <a:rPr lang="fr-FR" dirty="0" smtClean="0"/>
              <a:t>Soit un système décrivant un cycle réversible en contact avec n sources de chaleur</a:t>
            </a:r>
            <a:endParaRPr lang="fr-FR" dirty="0"/>
          </a:p>
        </p:txBody>
      </p:sp>
      <p:graphicFrame>
        <p:nvGraphicFramePr>
          <p:cNvPr id="81922" name="Object 2"/>
          <p:cNvGraphicFramePr>
            <a:graphicFrameLocks noChangeAspect="1"/>
          </p:cNvGraphicFramePr>
          <p:nvPr/>
        </p:nvGraphicFramePr>
        <p:xfrm>
          <a:off x="971600" y="3140968"/>
          <a:ext cx="3182664" cy="1597659"/>
        </p:xfrm>
        <a:graphic>
          <a:graphicData uri="http://schemas.openxmlformats.org/presentationml/2006/ole">
            <p:oleObj spid="_x0000_s81922" name="Équation" r:id="rId3" imgW="711000" imgH="393480" progId="Equation.3">
              <p:embed/>
            </p:oleObj>
          </a:graphicData>
        </a:graphic>
      </p:graphicFrame>
      <p:sp>
        <p:nvSpPr>
          <p:cNvPr id="5" name="ZoneTexte 4"/>
          <p:cNvSpPr txBox="1"/>
          <p:nvPr/>
        </p:nvSpPr>
        <p:spPr>
          <a:xfrm>
            <a:off x="4499992" y="3284984"/>
            <a:ext cx="3960440" cy="954107"/>
          </a:xfrm>
          <a:prstGeom prst="rect">
            <a:avLst/>
          </a:prstGeom>
          <a:noFill/>
        </p:spPr>
        <p:txBody>
          <a:bodyPr wrap="square" rtlCol="0">
            <a:spAutoFit/>
          </a:bodyPr>
          <a:lstStyle/>
          <a:p>
            <a:pPr algn="ctr"/>
            <a:r>
              <a:rPr lang="fr-FR" sz="2800" dirty="0" smtClean="0"/>
              <a:t>N’est pas fonction du chemin suivi</a:t>
            </a:r>
            <a:endParaRPr lang="fr-FR" sz="2800" dirty="0"/>
          </a:p>
        </p:txBody>
      </p:sp>
      <p:graphicFrame>
        <p:nvGraphicFramePr>
          <p:cNvPr id="81923" name="Object 3"/>
          <p:cNvGraphicFramePr>
            <a:graphicFrameLocks noChangeAspect="1"/>
          </p:cNvGraphicFramePr>
          <p:nvPr/>
        </p:nvGraphicFramePr>
        <p:xfrm>
          <a:off x="958850" y="4941888"/>
          <a:ext cx="3352800" cy="1597025"/>
        </p:xfrm>
        <a:graphic>
          <a:graphicData uri="http://schemas.openxmlformats.org/presentationml/2006/ole">
            <p:oleObj spid="_x0000_s81923" name="Équation" r:id="rId4" imgW="749160" imgH="393480" progId="Equation.3">
              <p:embed/>
            </p:oleObj>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95536" y="-18256"/>
            <a:ext cx="8291264"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542) Définition de l’entropie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 name="Espace réservé du contenu 2"/>
          <p:cNvSpPr>
            <a:spLocks noGrp="1"/>
          </p:cNvSpPr>
          <p:nvPr>
            <p:ph idx="1"/>
          </p:nvPr>
        </p:nvSpPr>
        <p:spPr>
          <a:xfrm>
            <a:off x="539552" y="1700808"/>
            <a:ext cx="8229600" cy="1396752"/>
          </a:xfrm>
        </p:spPr>
        <p:txBody>
          <a:bodyPr/>
          <a:lstStyle/>
          <a:p>
            <a:pPr>
              <a:buNone/>
            </a:pPr>
            <a:r>
              <a:rPr lang="fr-FR" dirty="0" smtClean="0"/>
              <a:t>Soit trois chemins réversibles pour aller de A  à B en passant par C</a:t>
            </a:r>
            <a:r>
              <a:rPr lang="fr-FR" baseline="-25000" dirty="0" smtClean="0"/>
              <a:t>1</a:t>
            </a:r>
            <a:r>
              <a:rPr lang="fr-FR" dirty="0" smtClean="0"/>
              <a:t> et C</a:t>
            </a:r>
            <a:r>
              <a:rPr lang="fr-FR" baseline="-25000" dirty="0" smtClean="0"/>
              <a:t>2</a:t>
            </a:r>
            <a:r>
              <a:rPr lang="fr-FR" dirty="0" smtClean="0"/>
              <a:t> et C :</a:t>
            </a:r>
            <a:endParaRPr lang="fr-FR" dirty="0"/>
          </a:p>
        </p:txBody>
      </p:sp>
      <p:graphicFrame>
        <p:nvGraphicFramePr>
          <p:cNvPr id="81922" name="Object 2"/>
          <p:cNvGraphicFramePr>
            <a:graphicFrameLocks noChangeAspect="1"/>
          </p:cNvGraphicFramePr>
          <p:nvPr/>
        </p:nvGraphicFramePr>
        <p:xfrm>
          <a:off x="1043608" y="3140968"/>
          <a:ext cx="3125788" cy="1597025"/>
        </p:xfrm>
        <a:graphic>
          <a:graphicData uri="http://schemas.openxmlformats.org/presentationml/2006/ole">
            <p:oleObj spid="_x0000_s82946" name="Équation" r:id="rId3" imgW="698400" imgH="393480" progId="Equation.3">
              <p:embed/>
            </p:oleObj>
          </a:graphicData>
        </a:graphic>
      </p:graphicFrame>
      <p:sp>
        <p:nvSpPr>
          <p:cNvPr id="5" name="ZoneTexte 4"/>
          <p:cNvSpPr txBox="1"/>
          <p:nvPr/>
        </p:nvSpPr>
        <p:spPr>
          <a:xfrm>
            <a:off x="4932040" y="3356992"/>
            <a:ext cx="3960440" cy="954107"/>
          </a:xfrm>
          <a:prstGeom prst="rect">
            <a:avLst/>
          </a:prstGeom>
          <a:noFill/>
        </p:spPr>
        <p:txBody>
          <a:bodyPr wrap="square" rtlCol="0">
            <a:spAutoFit/>
          </a:bodyPr>
          <a:lstStyle/>
          <a:p>
            <a:pPr algn="ctr"/>
            <a:r>
              <a:rPr lang="fr-FR" sz="2800" dirty="0" smtClean="0"/>
              <a:t>N’est pas fonction du chemin suivi</a:t>
            </a:r>
            <a:endParaRPr lang="fr-FR" sz="2800" dirty="0"/>
          </a:p>
        </p:txBody>
      </p:sp>
      <p:graphicFrame>
        <p:nvGraphicFramePr>
          <p:cNvPr id="82948" name="Object 2"/>
          <p:cNvGraphicFramePr>
            <a:graphicFrameLocks noChangeAspect="1"/>
          </p:cNvGraphicFramePr>
          <p:nvPr/>
        </p:nvGraphicFramePr>
        <p:xfrm>
          <a:off x="251520" y="5013176"/>
          <a:ext cx="5343525" cy="1597025"/>
        </p:xfrm>
        <a:graphic>
          <a:graphicData uri="http://schemas.openxmlformats.org/presentationml/2006/ole">
            <p:oleObj spid="_x0000_s82948" name="Équation" r:id="rId4" imgW="1193760" imgH="393480" progId="Equation.3">
              <p:embed/>
            </p:oleObj>
          </a:graphicData>
        </a:graphic>
      </p:graphicFrame>
      <p:sp>
        <p:nvSpPr>
          <p:cNvPr id="8" name="ZoneTexte 7"/>
          <p:cNvSpPr txBox="1"/>
          <p:nvPr/>
        </p:nvSpPr>
        <p:spPr>
          <a:xfrm>
            <a:off x="5796136" y="5301208"/>
            <a:ext cx="3168352" cy="954107"/>
          </a:xfrm>
          <a:prstGeom prst="rect">
            <a:avLst/>
          </a:prstGeom>
          <a:noFill/>
        </p:spPr>
        <p:txBody>
          <a:bodyPr wrap="square" rtlCol="0">
            <a:spAutoFit/>
          </a:bodyPr>
          <a:lstStyle/>
          <a:p>
            <a:pPr algn="ctr"/>
            <a:r>
              <a:rPr lang="fr-FR" sz="2800" dirty="0" smtClean="0"/>
              <a:t>S est une fonction d’état</a:t>
            </a:r>
            <a:endParaRPr lang="fr-FR" sz="2800" dirty="0"/>
          </a:p>
        </p:txBody>
      </p:sp>
      <p:sp>
        <p:nvSpPr>
          <p:cNvPr id="9" name="Flèche vers le bas 8"/>
          <p:cNvSpPr/>
          <p:nvPr/>
        </p:nvSpPr>
        <p:spPr>
          <a:xfrm>
            <a:off x="6876256" y="4437112"/>
            <a:ext cx="360040"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fade">
                                      <p:cBhvr>
                                        <p:cTn id="7" dur="20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948"/>
                                        </p:tgtEl>
                                        <p:attrNameLst>
                                          <p:attrName>style.visibility</p:attrName>
                                        </p:attrNameLst>
                                      </p:cBhvr>
                                      <p:to>
                                        <p:strVal val="visible"/>
                                      </p:to>
                                    </p:set>
                                    <p:animEffect transition="in" filter="fade">
                                      <p:cBhvr>
                                        <p:cTn id="17" dur="2000"/>
                                        <p:tgtEl>
                                          <p:spTgt spid="829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95536" y="-18256"/>
            <a:ext cx="8291264"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542) Définition de l’entropie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82948" name="Object 2"/>
          <p:cNvGraphicFramePr>
            <a:graphicFrameLocks noChangeAspect="1"/>
          </p:cNvGraphicFramePr>
          <p:nvPr/>
        </p:nvGraphicFramePr>
        <p:xfrm>
          <a:off x="1835696" y="1556792"/>
          <a:ext cx="5343525" cy="1597025"/>
        </p:xfrm>
        <a:graphic>
          <a:graphicData uri="http://schemas.openxmlformats.org/presentationml/2006/ole">
            <p:oleObj spid="_x0000_s83971" name="Équation" r:id="rId3" imgW="1193760" imgH="393480" progId="Equation.3">
              <p:embed/>
            </p:oleObj>
          </a:graphicData>
        </a:graphic>
      </p:graphicFrame>
      <p:sp>
        <p:nvSpPr>
          <p:cNvPr id="11" name="ZoneTexte 10"/>
          <p:cNvSpPr txBox="1"/>
          <p:nvPr/>
        </p:nvSpPr>
        <p:spPr>
          <a:xfrm>
            <a:off x="7524328" y="1988840"/>
            <a:ext cx="1224136" cy="523220"/>
          </a:xfrm>
          <a:prstGeom prst="rect">
            <a:avLst/>
          </a:prstGeom>
          <a:noFill/>
        </p:spPr>
        <p:txBody>
          <a:bodyPr wrap="square" rtlCol="0">
            <a:spAutoFit/>
          </a:bodyPr>
          <a:lstStyle/>
          <a:p>
            <a:r>
              <a:rPr lang="fr-FR" sz="2800" dirty="0" smtClean="0"/>
              <a:t>En J/K</a:t>
            </a:r>
            <a:endParaRPr lang="fr-FR" sz="2800" dirty="0"/>
          </a:p>
        </p:txBody>
      </p:sp>
      <p:sp>
        <p:nvSpPr>
          <p:cNvPr id="13" name="ZoneTexte 12"/>
          <p:cNvSpPr txBox="1"/>
          <p:nvPr/>
        </p:nvSpPr>
        <p:spPr>
          <a:xfrm>
            <a:off x="0" y="5042118"/>
            <a:ext cx="2230126" cy="1815882"/>
          </a:xfrm>
          <a:prstGeom prst="rect">
            <a:avLst/>
          </a:prstGeom>
          <a:noFill/>
        </p:spPr>
        <p:txBody>
          <a:bodyPr wrap="square" rtlCol="0">
            <a:spAutoFit/>
          </a:bodyPr>
          <a:lstStyle/>
          <a:p>
            <a:pPr marL="342900" indent="-342900" algn="ctr"/>
            <a:r>
              <a:rPr lang="fr-FR" sz="2800" dirty="0" smtClean="0">
                <a:sym typeface="Symbol"/>
              </a:rPr>
              <a:t>S = f(</a:t>
            </a:r>
            <a:r>
              <a:rPr lang="fr-FR" sz="2800" dirty="0" err="1" smtClean="0">
                <a:sym typeface="Symbol"/>
              </a:rPr>
              <a:t>only</a:t>
            </a:r>
            <a:r>
              <a:rPr lang="fr-FR" sz="2800" dirty="0" smtClean="0">
                <a:sym typeface="Symbol"/>
              </a:rPr>
              <a:t> état initial et final)</a:t>
            </a:r>
          </a:p>
          <a:p>
            <a:pPr marL="342900" indent="-342900" algn="ctr">
              <a:buFont typeface="+mj-lt"/>
              <a:buAutoNum type="arabicPeriod"/>
            </a:pPr>
            <a:endParaRPr lang="fr-FR" sz="2800" dirty="0"/>
          </a:p>
        </p:txBody>
      </p:sp>
      <p:sp>
        <p:nvSpPr>
          <p:cNvPr id="15" name="ZoneTexte 14"/>
          <p:cNvSpPr txBox="1"/>
          <p:nvPr/>
        </p:nvSpPr>
        <p:spPr>
          <a:xfrm>
            <a:off x="1691680" y="3429000"/>
            <a:ext cx="5904656" cy="523220"/>
          </a:xfrm>
          <a:prstGeom prst="rect">
            <a:avLst/>
          </a:prstGeom>
          <a:noFill/>
          <a:ln>
            <a:solidFill>
              <a:srgbClr val="FF0000"/>
            </a:solidFill>
          </a:ln>
        </p:spPr>
        <p:txBody>
          <a:bodyPr wrap="square" rtlCol="0">
            <a:spAutoFit/>
          </a:bodyPr>
          <a:lstStyle/>
          <a:p>
            <a:pPr marL="342900" indent="-342900" algn="ctr"/>
            <a:r>
              <a:rPr lang="fr-FR" sz="2800" dirty="0" smtClean="0"/>
              <a:t>S est une fonction d’état (du système)</a:t>
            </a:r>
            <a:endParaRPr lang="fr-FR" sz="2800" dirty="0"/>
          </a:p>
        </p:txBody>
      </p:sp>
      <p:cxnSp>
        <p:nvCxnSpPr>
          <p:cNvPr id="17" name="Connecteur droit avec flèche 16"/>
          <p:cNvCxnSpPr/>
          <p:nvPr/>
        </p:nvCxnSpPr>
        <p:spPr>
          <a:xfrm flipH="1">
            <a:off x="2123728" y="4221088"/>
            <a:ext cx="936104"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3779912" y="4221088"/>
            <a:ext cx="0"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4860032" y="4221088"/>
            <a:ext cx="864096"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2699792" y="5445224"/>
            <a:ext cx="1656184" cy="954107"/>
          </a:xfrm>
          <a:prstGeom prst="rect">
            <a:avLst/>
          </a:prstGeom>
          <a:noFill/>
        </p:spPr>
        <p:txBody>
          <a:bodyPr wrap="square" rtlCol="0">
            <a:spAutoFit/>
          </a:bodyPr>
          <a:lstStyle/>
          <a:p>
            <a:pPr marL="342900" indent="-342900"/>
            <a:r>
              <a:rPr lang="fr-FR" sz="2800" dirty="0" smtClean="0">
                <a:sym typeface="Symbol"/>
              </a:rPr>
              <a:t></a:t>
            </a:r>
            <a:r>
              <a:rPr lang="fr-FR" sz="2800" dirty="0" err="1" smtClean="0">
                <a:sym typeface="Symbol"/>
              </a:rPr>
              <a:t>S</a:t>
            </a:r>
            <a:r>
              <a:rPr lang="fr-FR" sz="2800" baseline="-25000" dirty="0" err="1" smtClean="0">
                <a:sym typeface="Symbol"/>
              </a:rPr>
              <a:t>cycle</a:t>
            </a:r>
            <a:r>
              <a:rPr lang="fr-FR" sz="2800" dirty="0" smtClean="0">
                <a:sym typeface="Symbol"/>
              </a:rPr>
              <a:t> = 0</a:t>
            </a:r>
          </a:p>
          <a:p>
            <a:pPr marL="342900" indent="-342900">
              <a:buFont typeface="+mj-lt"/>
              <a:buAutoNum type="arabicPeriod"/>
            </a:pPr>
            <a:endParaRPr lang="fr-FR" sz="2800" dirty="0"/>
          </a:p>
        </p:txBody>
      </p:sp>
      <p:cxnSp>
        <p:nvCxnSpPr>
          <p:cNvPr id="23" name="Connecteur droit avec flèche 22"/>
          <p:cNvCxnSpPr/>
          <p:nvPr/>
        </p:nvCxnSpPr>
        <p:spPr>
          <a:xfrm>
            <a:off x="6228184" y="4293096"/>
            <a:ext cx="1008112"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7343800" y="5301208"/>
            <a:ext cx="1800200" cy="954107"/>
          </a:xfrm>
          <a:prstGeom prst="rect">
            <a:avLst/>
          </a:prstGeom>
          <a:noFill/>
        </p:spPr>
        <p:txBody>
          <a:bodyPr wrap="square" rtlCol="0">
            <a:spAutoFit/>
          </a:bodyPr>
          <a:lstStyle/>
          <a:p>
            <a:pPr marL="342900" indent="-342900" algn="ctr"/>
            <a:r>
              <a:rPr lang="fr-FR" sz="2800" dirty="0" smtClean="0"/>
              <a:t>Variable additive</a:t>
            </a:r>
            <a:endParaRPr lang="fr-FR" sz="2800" dirty="0"/>
          </a:p>
        </p:txBody>
      </p:sp>
      <p:graphicFrame>
        <p:nvGraphicFramePr>
          <p:cNvPr id="83972" name="Object 2"/>
          <p:cNvGraphicFramePr>
            <a:graphicFrameLocks noChangeAspect="1"/>
          </p:cNvGraphicFramePr>
          <p:nvPr/>
        </p:nvGraphicFramePr>
        <p:xfrm>
          <a:off x="4572000" y="5949280"/>
          <a:ext cx="2586037" cy="649287"/>
        </p:xfrm>
        <a:graphic>
          <a:graphicData uri="http://schemas.openxmlformats.org/presentationml/2006/ole">
            <p:oleObj spid="_x0000_s83972" name="Équation" r:id="rId4" imgW="825480" imgH="228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972"/>
                                        </p:tgtEl>
                                        <p:attrNameLst>
                                          <p:attrName>style.visibility</p:attrName>
                                        </p:attrNameLst>
                                      </p:cBhvr>
                                      <p:to>
                                        <p:strVal val="visible"/>
                                      </p:to>
                                    </p:set>
                                    <p:animEffect transition="in" filter="fade">
                                      <p:cBhvr>
                                        <p:cTn id="22" dur="2000"/>
                                        <p:tgtEl>
                                          <p:spTgt spid="839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2"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0" name="Object 2"/>
          <p:cNvGraphicFramePr>
            <a:graphicFrameLocks noChangeAspect="1"/>
          </p:cNvGraphicFramePr>
          <p:nvPr/>
        </p:nvGraphicFramePr>
        <p:xfrm>
          <a:off x="3131840" y="1556792"/>
          <a:ext cx="2586038" cy="649288"/>
        </p:xfrm>
        <a:graphic>
          <a:graphicData uri="http://schemas.openxmlformats.org/presentationml/2006/ole">
            <p:oleObj spid="_x0000_s109570" name="Équation" r:id="rId3" imgW="825480" imgH="228600" progId="Equation.3">
              <p:embed/>
            </p:oleObj>
          </a:graphicData>
        </a:graphic>
      </p:graphicFrame>
      <p:sp>
        <p:nvSpPr>
          <p:cNvPr id="5" name="Titre 1"/>
          <p:cNvSpPr txBox="1">
            <a:spLocks/>
          </p:cNvSpPr>
          <p:nvPr/>
        </p:nvSpPr>
        <p:spPr>
          <a:xfrm>
            <a:off x="395536" y="-18256"/>
            <a:ext cx="8291264"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542) Définition de l’entropie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6" name="Double flèche verticale 5"/>
          <p:cNvSpPr/>
          <p:nvPr/>
        </p:nvSpPr>
        <p:spPr>
          <a:xfrm>
            <a:off x="4355976" y="2420888"/>
            <a:ext cx="144016" cy="36004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971600" y="2924944"/>
            <a:ext cx="7200800" cy="923330"/>
          </a:xfrm>
          <a:prstGeom prst="rect">
            <a:avLst/>
          </a:prstGeom>
          <a:noFill/>
        </p:spPr>
        <p:txBody>
          <a:bodyPr wrap="square" rtlCol="0">
            <a:spAutoFit/>
          </a:bodyPr>
          <a:lstStyle/>
          <a:p>
            <a:pPr algn="ctr"/>
            <a:r>
              <a:rPr lang="fr-FR" dirty="0" smtClean="0"/>
              <a:t>Pour calculer la variation d’entropie d’une transformation irréversible, nous pourrons prendre le chemin réversible associé, car l’entropie est une fonction d’état et sa variation ne dépend que de l’état initial et final.</a:t>
            </a:r>
            <a:endParaRPr lang="fr-FR" dirty="0"/>
          </a:p>
        </p:txBody>
      </p:sp>
      <p:sp>
        <p:nvSpPr>
          <p:cNvPr id="8" name="ZoneTexte 7"/>
          <p:cNvSpPr txBox="1"/>
          <p:nvPr/>
        </p:nvSpPr>
        <p:spPr>
          <a:xfrm>
            <a:off x="827584" y="4221088"/>
            <a:ext cx="7632848" cy="646331"/>
          </a:xfrm>
          <a:prstGeom prst="rect">
            <a:avLst/>
          </a:prstGeom>
          <a:noFill/>
        </p:spPr>
        <p:txBody>
          <a:bodyPr wrap="square" rtlCol="0">
            <a:spAutoFit/>
          </a:bodyPr>
          <a:lstStyle/>
          <a:p>
            <a:r>
              <a:rPr lang="fr-FR" dirty="0" smtClean="0"/>
              <a:t>Ex: une compression </a:t>
            </a:r>
            <a:r>
              <a:rPr lang="fr-FR" dirty="0" err="1" smtClean="0"/>
              <a:t>monotherme</a:t>
            </a:r>
            <a:r>
              <a:rPr lang="fr-FR" dirty="0" smtClean="0"/>
              <a:t> irréversible pour un système non isolé</a:t>
            </a:r>
          </a:p>
          <a:p>
            <a:pPr algn="ctr"/>
            <a:r>
              <a:rPr lang="fr-FR" dirty="0" smtClean="0"/>
              <a:t> (voir page suivante)</a:t>
            </a:r>
            <a:endParaRPr lang="fr-FR" dirty="0"/>
          </a:p>
        </p:txBody>
      </p:sp>
      <p:sp>
        <p:nvSpPr>
          <p:cNvPr id="9" name="ZoneTexte 8"/>
          <p:cNvSpPr txBox="1"/>
          <p:nvPr/>
        </p:nvSpPr>
        <p:spPr>
          <a:xfrm>
            <a:off x="971600" y="5157192"/>
            <a:ext cx="7200800" cy="923330"/>
          </a:xfrm>
          <a:prstGeom prst="rect">
            <a:avLst/>
          </a:prstGeom>
          <a:noFill/>
        </p:spPr>
        <p:txBody>
          <a:bodyPr wrap="square" rtlCol="0">
            <a:spAutoFit/>
          </a:bodyPr>
          <a:lstStyle/>
          <a:p>
            <a:pPr algn="ctr"/>
            <a:r>
              <a:rPr lang="fr-FR" dirty="0" smtClean="0">
                <a:solidFill>
                  <a:schemeClr val="tx2"/>
                </a:solidFill>
              </a:rPr>
              <a:t>L’exemple est juste donné à titre indicatif afin de visualiser ce que sous entend la relation (1).</a:t>
            </a:r>
          </a:p>
          <a:p>
            <a:pPr algn="ctr"/>
            <a:r>
              <a:rPr lang="fr-FR" dirty="0" smtClean="0">
                <a:solidFill>
                  <a:schemeClr val="tx2"/>
                </a:solidFill>
              </a:rPr>
              <a:t>Il ne sera pas demandé de savoir le refaire.</a:t>
            </a:r>
            <a:endParaRPr lang="fr-FR" dirty="0">
              <a:solidFill>
                <a:schemeClr val="tx2"/>
              </a:solidFill>
            </a:endParaRPr>
          </a:p>
        </p:txBody>
      </p:sp>
      <p:sp>
        <p:nvSpPr>
          <p:cNvPr id="10" name="Ellipse 9"/>
          <p:cNvSpPr/>
          <p:nvPr/>
        </p:nvSpPr>
        <p:spPr>
          <a:xfrm>
            <a:off x="6012160" y="1772816"/>
            <a:ext cx="576064"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6156176" y="1700808"/>
            <a:ext cx="360040" cy="523220"/>
          </a:xfrm>
          <a:prstGeom prst="rect">
            <a:avLst/>
          </a:prstGeom>
          <a:noFill/>
        </p:spPr>
        <p:txBody>
          <a:bodyPr wrap="square" rtlCol="0">
            <a:spAutoFit/>
          </a:bodyPr>
          <a:lstStyle/>
          <a:p>
            <a:r>
              <a:rPr lang="fr-FR" sz="2800" dirty="0" smtClean="0">
                <a:solidFill>
                  <a:schemeClr val="bg1"/>
                </a:solidFill>
              </a:rPr>
              <a:t>1</a:t>
            </a:r>
            <a:endParaRPr lang="fr-FR"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fade">
                                      <p:cBhvr>
                                        <p:cTn id="7" dur="20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755576" y="44624"/>
            <a:ext cx="7632848" cy="369332"/>
          </a:xfrm>
          <a:prstGeom prst="rect">
            <a:avLst/>
          </a:prstGeom>
          <a:noFill/>
        </p:spPr>
        <p:txBody>
          <a:bodyPr wrap="square" rtlCol="0">
            <a:spAutoFit/>
          </a:bodyPr>
          <a:lstStyle/>
          <a:p>
            <a:r>
              <a:rPr lang="fr-FR" dirty="0" smtClean="0"/>
              <a:t>Ex: une compression </a:t>
            </a:r>
            <a:r>
              <a:rPr lang="fr-FR" dirty="0" err="1" smtClean="0"/>
              <a:t>monotherme</a:t>
            </a:r>
            <a:r>
              <a:rPr lang="fr-FR" dirty="0" smtClean="0"/>
              <a:t> irréversible pour un système non isolé</a:t>
            </a:r>
            <a:endParaRPr lang="fr-FR" dirty="0"/>
          </a:p>
        </p:txBody>
      </p:sp>
      <p:pic>
        <p:nvPicPr>
          <p:cNvPr id="110595" name="Picture 3"/>
          <p:cNvPicPr>
            <a:picLocks noChangeAspect="1" noChangeArrowheads="1"/>
          </p:cNvPicPr>
          <p:nvPr/>
        </p:nvPicPr>
        <p:blipFill>
          <a:blip r:embed="rId2" cstate="print"/>
          <a:srcRect l="25987" t="20867" r="24401" b="16834"/>
          <a:stretch>
            <a:fillRect/>
          </a:stretch>
        </p:blipFill>
        <p:spPr bwMode="auto">
          <a:xfrm>
            <a:off x="323528" y="476672"/>
            <a:ext cx="8280920" cy="5849221"/>
          </a:xfrm>
          <a:prstGeom prst="rect">
            <a:avLst/>
          </a:prstGeom>
          <a:noFill/>
          <a:ln w="9525">
            <a:noFill/>
            <a:miter lim="800000"/>
            <a:headEnd/>
            <a:tailEnd/>
          </a:ln>
        </p:spPr>
      </p:pic>
      <p:cxnSp>
        <p:nvCxnSpPr>
          <p:cNvPr id="11" name="Connecteur droit 10"/>
          <p:cNvCxnSpPr/>
          <p:nvPr/>
        </p:nvCxnSpPr>
        <p:spPr>
          <a:xfrm>
            <a:off x="1115616" y="5085184"/>
            <a:ext cx="33123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827584" y="5373216"/>
            <a:ext cx="172819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7308304" y="1916832"/>
            <a:ext cx="14401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467544" y="6165304"/>
            <a:ext cx="8136904" cy="369332"/>
          </a:xfrm>
          <a:prstGeom prst="rect">
            <a:avLst/>
          </a:prstGeom>
          <a:solidFill>
            <a:schemeClr val="bg1"/>
          </a:solidFill>
        </p:spPr>
        <p:txBody>
          <a:bodyPr wrap="square" rtlCol="0">
            <a:spAutoFit/>
          </a:bodyPr>
          <a:lstStyle/>
          <a:p>
            <a:pPr algn="ctr"/>
            <a:r>
              <a:rPr lang="fr-FR" dirty="0" smtClean="0">
                <a:solidFill>
                  <a:srgbClr val="FF0000"/>
                </a:solidFill>
                <a:sym typeface="Symbol"/>
              </a:rPr>
              <a:t>S </a:t>
            </a:r>
            <a:r>
              <a:rPr lang="fr-FR" dirty="0" err="1" smtClean="0">
                <a:solidFill>
                  <a:srgbClr val="FF0000"/>
                </a:solidFill>
                <a:sym typeface="Symbol"/>
              </a:rPr>
              <a:t>irrév</a:t>
            </a:r>
            <a:r>
              <a:rPr lang="fr-FR" dirty="0" smtClean="0">
                <a:solidFill>
                  <a:srgbClr val="FF0000"/>
                </a:solidFill>
                <a:sym typeface="Symbol"/>
              </a:rPr>
              <a:t> a bien été calculée grâce à la transformation réversible associée</a:t>
            </a:r>
            <a:endParaRPr lang="fr-FR" dirty="0">
              <a:solidFill>
                <a:srgbClr val="FF0000"/>
              </a:solidFill>
            </a:endParaRPr>
          </a:p>
        </p:txBody>
      </p:sp>
      <p:sp>
        <p:nvSpPr>
          <p:cNvPr id="18" name="Rectangle 17"/>
          <p:cNvSpPr/>
          <p:nvPr/>
        </p:nvSpPr>
        <p:spPr>
          <a:xfrm>
            <a:off x="827584" y="5949280"/>
            <a:ext cx="460851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7714957" y="4127155"/>
            <a:ext cx="1512168" cy="307777"/>
          </a:xfrm>
          <a:prstGeom prst="rect">
            <a:avLst/>
          </a:prstGeom>
          <a:noFill/>
        </p:spPr>
        <p:txBody>
          <a:bodyPr wrap="square" rtlCol="0">
            <a:spAutoFit/>
          </a:bodyPr>
          <a:lstStyle/>
          <a:p>
            <a:r>
              <a:rPr lang="fr-FR" sz="1400" dirty="0" smtClean="0">
                <a:solidFill>
                  <a:srgbClr val="FF0000"/>
                </a:solidFill>
              </a:rPr>
              <a:t>est applicable</a:t>
            </a:r>
            <a:endParaRPr lang="fr-FR" sz="1400" dirty="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Introduction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511) Nécessité du deuxième principe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ZoneTexte 6"/>
          <p:cNvSpPr txBox="1"/>
          <p:nvPr/>
        </p:nvSpPr>
        <p:spPr>
          <a:xfrm>
            <a:off x="611560" y="1412776"/>
            <a:ext cx="4680520" cy="523220"/>
          </a:xfrm>
          <a:prstGeom prst="rect">
            <a:avLst/>
          </a:prstGeom>
          <a:noFill/>
        </p:spPr>
        <p:txBody>
          <a:bodyPr wrap="square" rtlCol="0">
            <a:spAutoFit/>
          </a:bodyPr>
          <a:lstStyle/>
          <a:p>
            <a:r>
              <a:rPr lang="fr-FR" sz="2800" dirty="0" smtClean="0"/>
              <a:t>Refroidissement tasse de café</a:t>
            </a:r>
            <a:endParaRPr lang="fr-FR" sz="2800" dirty="0"/>
          </a:p>
        </p:txBody>
      </p:sp>
      <p:sp>
        <p:nvSpPr>
          <p:cNvPr id="9" name="ZoneTexte 8"/>
          <p:cNvSpPr txBox="1"/>
          <p:nvPr/>
        </p:nvSpPr>
        <p:spPr>
          <a:xfrm>
            <a:off x="4788024" y="2132856"/>
            <a:ext cx="4104456" cy="3970318"/>
          </a:xfrm>
          <a:prstGeom prst="rect">
            <a:avLst/>
          </a:prstGeom>
          <a:noFill/>
        </p:spPr>
        <p:txBody>
          <a:bodyPr wrap="square" rtlCol="0">
            <a:spAutoFit/>
          </a:bodyPr>
          <a:lstStyle/>
          <a:p>
            <a:pPr algn="ctr"/>
            <a:r>
              <a:rPr lang="fr-FR" sz="2800" dirty="0" smtClean="0"/>
              <a:t>Le café se refroidira par convection</a:t>
            </a:r>
          </a:p>
          <a:p>
            <a:pPr algn="ctr"/>
            <a:endParaRPr lang="fr-FR" sz="2800" dirty="0" smtClean="0">
              <a:sym typeface="Symbol"/>
            </a:endParaRPr>
          </a:p>
          <a:p>
            <a:pPr algn="ctr"/>
            <a:r>
              <a:rPr lang="fr-FR" sz="2800" dirty="0" smtClean="0">
                <a:sym typeface="Symbol"/>
              </a:rPr>
              <a:t>MAIS</a:t>
            </a:r>
          </a:p>
          <a:p>
            <a:pPr algn="ctr"/>
            <a:endParaRPr lang="fr-FR" sz="2800" dirty="0" smtClean="0">
              <a:sym typeface="Symbol"/>
            </a:endParaRPr>
          </a:p>
          <a:p>
            <a:pPr algn="ctr"/>
            <a:r>
              <a:rPr lang="fr-FR" sz="2800" dirty="0" smtClean="0">
                <a:sym typeface="Symbol"/>
              </a:rPr>
              <a:t>Le café ne se réchauffera pas spontanément!</a:t>
            </a:r>
          </a:p>
          <a:p>
            <a:pPr algn="ctr"/>
            <a:endParaRPr lang="fr-FR" sz="2800" dirty="0" smtClean="0">
              <a:sym typeface="Symbol"/>
            </a:endParaRPr>
          </a:p>
          <a:p>
            <a:pPr algn="ctr"/>
            <a:endParaRPr lang="fr-FR" sz="2800" dirty="0"/>
          </a:p>
        </p:txBody>
      </p:sp>
      <p:pic>
        <p:nvPicPr>
          <p:cNvPr id="2049" name="Picture 1" descr="C:\Users\dsarmeo\AppData\Local\Microsoft\Windows\Temporary Internet Files\Content.IE5\XNYV7PGF\MC900199941[1].wmf"/>
          <p:cNvPicPr>
            <a:picLocks noChangeAspect="1" noChangeArrowheads="1"/>
          </p:cNvPicPr>
          <p:nvPr/>
        </p:nvPicPr>
        <p:blipFill>
          <a:blip r:embed="rId2" cstate="print"/>
          <a:srcRect/>
          <a:stretch>
            <a:fillRect/>
          </a:stretch>
        </p:blipFill>
        <p:spPr bwMode="auto">
          <a:xfrm>
            <a:off x="1475656" y="3284984"/>
            <a:ext cx="2171692" cy="2476600"/>
          </a:xfrm>
          <a:prstGeom prst="rect">
            <a:avLst/>
          </a:prstGeom>
          <a:noFill/>
        </p:spPr>
      </p:pic>
      <p:sp>
        <p:nvSpPr>
          <p:cNvPr id="8" name="Arc 4"/>
          <p:cNvSpPr>
            <a:spLocks/>
          </p:cNvSpPr>
          <p:nvPr/>
        </p:nvSpPr>
        <p:spPr bwMode="auto">
          <a:xfrm>
            <a:off x="971600" y="2276872"/>
            <a:ext cx="889000" cy="19558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rgbClr val="FF0000"/>
            </a:solidFill>
            <a:round/>
            <a:headEnd type="none" w="sm" len="sm"/>
            <a:tailEnd type="stealth" w="med" len="med"/>
          </a:ln>
          <a:effectLst/>
        </p:spPr>
        <p:txBody>
          <a:bodyPr/>
          <a:lstStyle/>
          <a:p>
            <a:endParaRPr lang="fr-FR"/>
          </a:p>
        </p:txBody>
      </p:sp>
      <p:sp>
        <p:nvSpPr>
          <p:cNvPr id="10" name="Line 5"/>
          <p:cNvSpPr>
            <a:spLocks noChangeShapeType="1"/>
          </p:cNvSpPr>
          <p:nvPr/>
        </p:nvSpPr>
        <p:spPr bwMode="auto">
          <a:xfrm flipH="1">
            <a:off x="3347864" y="2420888"/>
            <a:ext cx="865188" cy="1765300"/>
          </a:xfrm>
          <a:prstGeom prst="line">
            <a:avLst/>
          </a:prstGeom>
          <a:noFill/>
          <a:ln w="50800">
            <a:solidFill>
              <a:srgbClr val="FF0000"/>
            </a:solidFill>
            <a:round/>
            <a:headEnd type="none" w="sm" len="sm"/>
            <a:tailEnd type="stealth" w="med" len="med"/>
          </a:ln>
          <a:effectLst/>
        </p:spPr>
        <p:txBody>
          <a:bodyPr/>
          <a:lstStyle/>
          <a:p>
            <a:endParaRPr lang="fr-FR"/>
          </a:p>
        </p:txBody>
      </p:sp>
      <p:sp>
        <p:nvSpPr>
          <p:cNvPr id="11" name="Line 6"/>
          <p:cNvSpPr>
            <a:spLocks noChangeShapeType="1"/>
          </p:cNvSpPr>
          <p:nvPr/>
        </p:nvSpPr>
        <p:spPr bwMode="auto">
          <a:xfrm>
            <a:off x="3485704" y="2769096"/>
            <a:ext cx="726256" cy="731912"/>
          </a:xfrm>
          <a:prstGeom prst="line">
            <a:avLst/>
          </a:prstGeom>
          <a:noFill/>
          <a:ln w="50800">
            <a:solidFill>
              <a:schemeClr val="tx1"/>
            </a:solidFill>
            <a:round/>
            <a:headEnd type="none" w="sm" len="sm"/>
            <a:tailEnd type="none" w="sm" len="sm"/>
          </a:ln>
          <a:effectLst/>
        </p:spPr>
        <p:txBody>
          <a:bodyPr/>
          <a:lstStyle/>
          <a:p>
            <a:endParaRPr lang="fr-FR"/>
          </a:p>
        </p:txBody>
      </p:sp>
      <p:sp>
        <p:nvSpPr>
          <p:cNvPr id="12" name="Line 7"/>
          <p:cNvSpPr>
            <a:spLocks noChangeShapeType="1"/>
          </p:cNvSpPr>
          <p:nvPr/>
        </p:nvSpPr>
        <p:spPr bwMode="auto">
          <a:xfrm flipV="1">
            <a:off x="3412679" y="3058021"/>
            <a:ext cx="792162" cy="142875"/>
          </a:xfrm>
          <a:prstGeom prst="line">
            <a:avLst/>
          </a:prstGeom>
          <a:noFill/>
          <a:ln w="50800">
            <a:solidFill>
              <a:schemeClr val="tx1"/>
            </a:solidFill>
            <a:round/>
            <a:headEnd type="none" w="sm" len="sm"/>
            <a:tailEnd type="none" w="sm" len="sm"/>
          </a:ln>
          <a:effectLst/>
        </p:spPr>
        <p:txBody>
          <a:bodyPr/>
          <a:lstStyle/>
          <a:p>
            <a:endParaRPr lang="fr-FR"/>
          </a:p>
        </p:txBody>
      </p:sp>
      <p:sp>
        <p:nvSpPr>
          <p:cNvPr id="13" name="Rectangle 8"/>
          <p:cNvSpPr>
            <a:spLocks noChangeArrowheads="1"/>
          </p:cNvSpPr>
          <p:nvPr/>
        </p:nvSpPr>
        <p:spPr bwMode="auto">
          <a:xfrm>
            <a:off x="1187624" y="2348880"/>
            <a:ext cx="478011" cy="523862"/>
          </a:xfrm>
          <a:prstGeom prst="rect">
            <a:avLst/>
          </a:prstGeom>
          <a:noFill/>
          <a:ln w="9525">
            <a:noFill/>
            <a:miter lim="800000"/>
            <a:headEnd/>
            <a:tailEnd/>
          </a:ln>
          <a:effectLst/>
        </p:spPr>
        <p:txBody>
          <a:bodyPr wrap="square" lIns="92075" tIns="46038" rIns="92075" bIns="46038">
            <a:spAutoFit/>
          </a:bodyPr>
          <a:lstStyle/>
          <a:p>
            <a:pPr eaLnBrk="0" hangingPunct="0"/>
            <a:r>
              <a:rPr lang="fr-FR" sz="2800" dirty="0" smtClean="0"/>
              <a:t>Q</a:t>
            </a:r>
          </a:p>
        </p:txBody>
      </p:sp>
      <p:sp>
        <p:nvSpPr>
          <p:cNvPr id="14" name="Rectangle 9"/>
          <p:cNvSpPr>
            <a:spLocks noChangeArrowheads="1"/>
          </p:cNvSpPr>
          <p:nvPr/>
        </p:nvSpPr>
        <p:spPr bwMode="auto">
          <a:xfrm>
            <a:off x="4355976" y="2492896"/>
            <a:ext cx="428002" cy="523862"/>
          </a:xfrm>
          <a:prstGeom prst="rect">
            <a:avLst/>
          </a:prstGeom>
          <a:noFill/>
          <a:ln w="9525">
            <a:noFill/>
            <a:miter lim="800000"/>
            <a:headEnd/>
            <a:tailEnd/>
          </a:ln>
          <a:effectLst/>
        </p:spPr>
        <p:txBody>
          <a:bodyPr wrap="none" lIns="92075" tIns="46038" rIns="92075" bIns="46038">
            <a:spAutoFit/>
          </a:bodyPr>
          <a:lstStyle/>
          <a:p>
            <a:pPr eaLnBrk="0" hangingPunct="0"/>
            <a:r>
              <a:rPr lang="fr-FR" sz="2800" dirty="0" smtClean="0"/>
              <a:t>Q</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0" grpId="0" animBg="1"/>
      <p:bldP spid="11" grpId="0" animBg="1"/>
      <p:bldP spid="12" grpId="0" animBg="1"/>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95536" y="-18256"/>
            <a:ext cx="8291264" cy="1431032"/>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543) Calcul de l’entropie - Conséquences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Parchemin horizontal 13"/>
          <p:cNvSpPr/>
          <p:nvPr/>
        </p:nvSpPr>
        <p:spPr>
          <a:xfrm>
            <a:off x="1043608" y="2420888"/>
            <a:ext cx="6696744" cy="432048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1763688" y="3068960"/>
            <a:ext cx="5472608" cy="3108543"/>
          </a:xfrm>
          <a:prstGeom prst="rect">
            <a:avLst/>
          </a:prstGeom>
          <a:noFill/>
        </p:spPr>
        <p:txBody>
          <a:bodyPr wrap="square" rtlCol="0">
            <a:spAutoFit/>
          </a:bodyPr>
          <a:lstStyle/>
          <a:p>
            <a:pPr algn="ctr"/>
            <a:r>
              <a:rPr lang="fr-FR" sz="2800" dirty="0" smtClean="0">
                <a:solidFill>
                  <a:schemeClr val="bg1"/>
                </a:solidFill>
              </a:rPr>
              <a:t>L’entropie totale d’un système se conserve lors d’une transformation réversible</a:t>
            </a:r>
          </a:p>
          <a:p>
            <a:endParaRPr lang="fr-FR" sz="2800" dirty="0" smtClean="0">
              <a:solidFill>
                <a:schemeClr val="bg1"/>
              </a:solidFill>
            </a:endParaRPr>
          </a:p>
          <a:p>
            <a:pPr algn="ctr"/>
            <a:r>
              <a:rPr lang="fr-FR" sz="2800" dirty="0" smtClean="0">
                <a:solidFill>
                  <a:schemeClr val="bg1"/>
                </a:solidFill>
              </a:rPr>
              <a:t>L’entropie totale d’un système augmente lors d’une transformation irréversible</a:t>
            </a:r>
            <a:endParaRPr lang="fr-FR" sz="2800" dirty="0">
              <a:solidFill>
                <a:schemeClr val="bg1"/>
              </a:solidFill>
            </a:endParaRPr>
          </a:p>
        </p:txBody>
      </p:sp>
      <p:sp>
        <p:nvSpPr>
          <p:cNvPr id="18" name="Espace réservé du contenu 2"/>
          <p:cNvSpPr>
            <a:spLocks noGrp="1"/>
          </p:cNvSpPr>
          <p:nvPr>
            <p:ph idx="1"/>
          </p:nvPr>
        </p:nvSpPr>
        <p:spPr>
          <a:xfrm>
            <a:off x="467544" y="1484784"/>
            <a:ext cx="8229600" cy="1396752"/>
          </a:xfrm>
        </p:spPr>
        <p:txBody>
          <a:bodyPr>
            <a:normAutofit/>
          </a:bodyPr>
          <a:lstStyle/>
          <a:p>
            <a:pPr algn="ctr">
              <a:buNone/>
            </a:pPr>
            <a:r>
              <a:rPr lang="fr-FR" sz="2800" dirty="0" smtClean="0"/>
              <a:t>Calcul de la variation d’entropie liée au réchauffement ou refroidissement d’un corps</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95536" y="-18256"/>
            <a:ext cx="8291264"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544) Définition statistique de l’entropie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88066" name="Picture 2"/>
          <p:cNvPicPr>
            <a:picLocks noChangeAspect="1" noChangeArrowheads="1"/>
          </p:cNvPicPr>
          <p:nvPr/>
        </p:nvPicPr>
        <p:blipFill>
          <a:blip r:embed="rId2" cstate="print"/>
          <a:srcRect l="13836" t="16734" r="14218" b="6250"/>
          <a:stretch>
            <a:fillRect/>
          </a:stretch>
        </p:blipFill>
        <p:spPr bwMode="auto">
          <a:xfrm>
            <a:off x="395536" y="1556792"/>
            <a:ext cx="8284225" cy="49857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95536" y="-18256"/>
            <a:ext cx="8291264"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544) Définition statistique de l’entropie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89090" name="Picture 2"/>
          <p:cNvPicPr>
            <a:picLocks noChangeAspect="1" noChangeArrowheads="1"/>
          </p:cNvPicPr>
          <p:nvPr/>
        </p:nvPicPr>
        <p:blipFill>
          <a:blip r:embed="rId2" cstate="print"/>
          <a:srcRect l="14109" t="15750" r="17819"/>
          <a:stretch>
            <a:fillRect/>
          </a:stretch>
        </p:blipFill>
        <p:spPr bwMode="auto">
          <a:xfrm>
            <a:off x="1043608" y="1628800"/>
            <a:ext cx="7100979" cy="4941168"/>
          </a:xfrm>
          <a:prstGeom prst="rect">
            <a:avLst/>
          </a:prstGeom>
          <a:noFill/>
          <a:ln w="9525">
            <a:noFill/>
            <a:miter lim="800000"/>
            <a:headEnd/>
            <a:tailEnd/>
          </a:ln>
        </p:spPr>
      </p:pic>
      <p:sp>
        <p:nvSpPr>
          <p:cNvPr id="5" name="Rectangle 4"/>
          <p:cNvSpPr/>
          <p:nvPr/>
        </p:nvSpPr>
        <p:spPr>
          <a:xfrm>
            <a:off x="2843808" y="3573016"/>
            <a:ext cx="360040"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95536" y="-18256"/>
            <a:ext cx="8291264"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544) Définition statistique de l’entropie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90114" name="Object 2"/>
          <p:cNvGraphicFramePr>
            <a:graphicFrameLocks noChangeAspect="1"/>
          </p:cNvGraphicFramePr>
          <p:nvPr/>
        </p:nvGraphicFramePr>
        <p:xfrm>
          <a:off x="2425700" y="2060575"/>
          <a:ext cx="3600450" cy="876300"/>
        </p:xfrm>
        <a:graphic>
          <a:graphicData uri="http://schemas.openxmlformats.org/presentationml/2006/ole">
            <p:oleObj spid="_x0000_s90114" name="Équation" r:id="rId3" imgW="660240" imgH="177480" progId="Equation.3">
              <p:embed/>
            </p:oleObj>
          </a:graphicData>
        </a:graphic>
      </p:graphicFrame>
      <p:sp>
        <p:nvSpPr>
          <p:cNvPr id="5" name="ZoneTexte 4"/>
          <p:cNvSpPr txBox="1"/>
          <p:nvPr/>
        </p:nvSpPr>
        <p:spPr>
          <a:xfrm>
            <a:off x="395536" y="3429000"/>
            <a:ext cx="8496944" cy="954107"/>
          </a:xfrm>
          <a:prstGeom prst="rect">
            <a:avLst/>
          </a:prstGeom>
          <a:noFill/>
        </p:spPr>
        <p:txBody>
          <a:bodyPr wrap="square" rtlCol="0">
            <a:spAutoFit/>
          </a:bodyPr>
          <a:lstStyle/>
          <a:p>
            <a:pPr algn="ctr"/>
            <a:r>
              <a:rPr lang="fr-FR" sz="2800" dirty="0" smtClean="0"/>
              <a:t>A un état macroscopique </a:t>
            </a:r>
            <a:r>
              <a:rPr lang="fr-FR" sz="2800" dirty="0" smtClean="0">
                <a:sym typeface="Symbol"/>
              </a:rPr>
              <a:t>  (nombre) d’états microscopiques</a:t>
            </a:r>
            <a:endParaRPr lang="fr-FR" sz="2800" dirty="0"/>
          </a:p>
        </p:txBody>
      </p:sp>
      <p:sp>
        <p:nvSpPr>
          <p:cNvPr id="7" name="ZoneTexte 6"/>
          <p:cNvSpPr txBox="1"/>
          <p:nvPr/>
        </p:nvSpPr>
        <p:spPr>
          <a:xfrm>
            <a:off x="72008" y="5283205"/>
            <a:ext cx="8820472" cy="954107"/>
          </a:xfrm>
          <a:prstGeom prst="rect">
            <a:avLst/>
          </a:prstGeom>
          <a:noFill/>
        </p:spPr>
        <p:txBody>
          <a:bodyPr wrap="square" rtlCol="0">
            <a:spAutoFit/>
          </a:bodyPr>
          <a:lstStyle/>
          <a:p>
            <a:pPr algn="ctr"/>
            <a:r>
              <a:rPr lang="fr-FR" sz="2800" dirty="0" smtClean="0"/>
              <a:t>Evolution d’un système vers l’état macroscopique </a:t>
            </a:r>
            <a:r>
              <a:rPr lang="fr-FR" sz="2800" dirty="0" smtClean="0">
                <a:sym typeface="Symbol"/>
              </a:rPr>
              <a:t>  max (nombre max) d’états microscopiques</a:t>
            </a:r>
            <a:endParaRPr lang="fr-FR" sz="2800" dirty="0"/>
          </a:p>
        </p:txBody>
      </p:sp>
      <p:sp>
        <p:nvSpPr>
          <p:cNvPr id="8" name="Flèche vers le bas 7"/>
          <p:cNvSpPr/>
          <p:nvPr/>
        </p:nvSpPr>
        <p:spPr>
          <a:xfrm>
            <a:off x="4355976" y="4509120"/>
            <a:ext cx="28803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fade">
                                      <p:cBhvr>
                                        <p:cTn id="7" dur="2000"/>
                                        <p:tgtEl>
                                          <p:spTgt spid="90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395536" y="-18256"/>
            <a:ext cx="8291264" cy="143103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Entropie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545) Diagramme entropique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87042" name="Picture 2"/>
          <p:cNvPicPr>
            <a:picLocks noChangeAspect="1" noChangeArrowheads="1"/>
          </p:cNvPicPr>
          <p:nvPr/>
        </p:nvPicPr>
        <p:blipFill>
          <a:blip r:embed="rId3" cstate="print"/>
          <a:srcRect l="21303" t="28172" r="19479" b="24579"/>
          <a:stretch>
            <a:fillRect/>
          </a:stretch>
        </p:blipFill>
        <p:spPr bwMode="auto">
          <a:xfrm>
            <a:off x="251520" y="2420888"/>
            <a:ext cx="8601956" cy="3858821"/>
          </a:xfrm>
          <a:prstGeom prst="rect">
            <a:avLst/>
          </a:prstGeom>
          <a:noFill/>
          <a:ln w="9525">
            <a:noFill/>
            <a:miter lim="800000"/>
            <a:headEnd/>
            <a:tailEnd/>
          </a:ln>
        </p:spPr>
      </p:pic>
      <p:graphicFrame>
        <p:nvGraphicFramePr>
          <p:cNvPr id="87043" name="Object 3"/>
          <p:cNvGraphicFramePr>
            <a:graphicFrameLocks noChangeAspect="1"/>
          </p:cNvGraphicFramePr>
          <p:nvPr/>
        </p:nvGraphicFramePr>
        <p:xfrm>
          <a:off x="2771800" y="1556792"/>
          <a:ext cx="3163888" cy="723900"/>
        </p:xfrm>
        <a:graphic>
          <a:graphicData uri="http://schemas.openxmlformats.org/presentationml/2006/ole">
            <p:oleObj spid="_x0000_s87043" name="Équation" r:id="rId4" imgW="1104840" imgH="279360" progId="Equation.3">
              <p:embed/>
            </p:oleObj>
          </a:graphicData>
        </a:graphic>
      </p:graphicFrame>
      <p:cxnSp>
        <p:nvCxnSpPr>
          <p:cNvPr id="7" name="Connecteur droit avec flèche 6"/>
          <p:cNvCxnSpPr/>
          <p:nvPr/>
        </p:nvCxnSpPr>
        <p:spPr>
          <a:xfrm flipH="1">
            <a:off x="6876256" y="4536416"/>
            <a:ext cx="64807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a:off x="7028656" y="3545720"/>
            <a:ext cx="64807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fade">
                                      <p:cBhvr>
                                        <p:cTn id="7" dur="2000"/>
                                        <p:tgtEl>
                                          <p:spTgt spid="8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5416"/>
            <a:ext cx="8229600" cy="1143000"/>
          </a:xfrm>
        </p:spPr>
        <p:txBody>
          <a:bodyPr/>
          <a:lstStyle/>
          <a:p>
            <a:r>
              <a:rPr lang="fr-FR" dirty="0" smtClean="0"/>
              <a:t>Ce qu’il faut retenir</a:t>
            </a:r>
            <a:endParaRPr lang="fr-FR" dirty="0"/>
          </a:p>
        </p:txBody>
      </p:sp>
      <p:sp>
        <p:nvSpPr>
          <p:cNvPr id="3" name="Espace réservé du contenu 2"/>
          <p:cNvSpPr>
            <a:spLocks noGrp="1"/>
          </p:cNvSpPr>
          <p:nvPr>
            <p:ph idx="1"/>
          </p:nvPr>
        </p:nvSpPr>
        <p:spPr>
          <a:xfrm>
            <a:off x="251520" y="620688"/>
            <a:ext cx="8892480" cy="6768752"/>
          </a:xfrm>
        </p:spPr>
        <p:txBody>
          <a:bodyPr>
            <a:noAutofit/>
          </a:bodyPr>
          <a:lstStyle/>
          <a:p>
            <a:r>
              <a:rPr lang="fr-FR" sz="1200" dirty="0" smtClean="0"/>
              <a:t>La nécessité du deuxième principe : insuffisance du premier principe</a:t>
            </a:r>
          </a:p>
          <a:p>
            <a:r>
              <a:rPr lang="fr-FR" sz="1200" dirty="0" smtClean="0"/>
              <a:t>La notion d’irréversibilité d’une transformation</a:t>
            </a:r>
          </a:p>
          <a:p>
            <a:r>
              <a:rPr lang="fr-FR" sz="1200" dirty="0" smtClean="0"/>
              <a:t>La dégradation de l’énergie</a:t>
            </a:r>
          </a:p>
          <a:p>
            <a:r>
              <a:rPr lang="fr-FR" sz="1200" dirty="0" smtClean="0"/>
              <a:t>Le sens spontané de la propagation de la chaleur</a:t>
            </a:r>
          </a:p>
          <a:p>
            <a:r>
              <a:rPr lang="fr-FR" sz="1200" dirty="0" smtClean="0"/>
              <a:t>Le cycle de CARNOT : deux adiabatiques et deux isothermes; pente de adiabatique sup à la pente de l’isotherme (en valeur absolue)</a:t>
            </a:r>
          </a:p>
          <a:p>
            <a:r>
              <a:rPr lang="fr-FR" sz="1200" dirty="0" smtClean="0"/>
              <a:t>La relation de CLAUSIUS CARNOT pour un cycle réversible</a:t>
            </a:r>
          </a:p>
          <a:p>
            <a:r>
              <a:rPr lang="fr-FR" sz="1200" dirty="0" smtClean="0"/>
              <a:t>Le sens physique de l’inégalité de CLAUSIUS CARNOT dans le cas de processus irréversible</a:t>
            </a:r>
          </a:p>
          <a:p>
            <a:r>
              <a:rPr lang="fr-FR" sz="1200" dirty="0" smtClean="0"/>
              <a:t>La combinaison du premier principe et du deuxième pour établir les notions de rendement </a:t>
            </a:r>
          </a:p>
          <a:p>
            <a:r>
              <a:rPr lang="fr-FR" sz="1200" dirty="0" smtClean="0">
                <a:sym typeface="Symbol"/>
              </a:rPr>
              <a:t>Le  rendement de CARNOT ainsi que son rôle de référence</a:t>
            </a:r>
          </a:p>
          <a:p>
            <a:r>
              <a:rPr lang="fr-FR" sz="1200" dirty="0" smtClean="0">
                <a:sym typeface="Symbol"/>
              </a:rPr>
              <a:t>L’utilisation du cycle de CARNOT dans la définition des deux grands types de machines </a:t>
            </a:r>
          </a:p>
          <a:p>
            <a:r>
              <a:rPr lang="fr-FR" sz="1200" dirty="0" smtClean="0">
                <a:sym typeface="Symbol"/>
              </a:rPr>
              <a:t>La représentation d’une machine thermique avec T</a:t>
            </a:r>
            <a:r>
              <a:rPr lang="fr-FR" sz="1200" baseline="-25000" dirty="0" smtClean="0">
                <a:sym typeface="Symbol"/>
              </a:rPr>
              <a:t>1</a:t>
            </a:r>
            <a:r>
              <a:rPr lang="fr-FR" sz="1200" dirty="0" smtClean="0">
                <a:sym typeface="Symbol"/>
              </a:rPr>
              <a:t>, T</a:t>
            </a:r>
            <a:r>
              <a:rPr lang="fr-FR" sz="1200" baseline="-25000" dirty="0" smtClean="0">
                <a:sym typeface="Symbol"/>
              </a:rPr>
              <a:t>2</a:t>
            </a:r>
            <a:r>
              <a:rPr lang="fr-FR" sz="1200" dirty="0" smtClean="0">
                <a:sym typeface="Symbol"/>
              </a:rPr>
              <a:t>, Q</a:t>
            </a:r>
            <a:r>
              <a:rPr lang="fr-FR" sz="1200" baseline="-25000" dirty="0" smtClean="0">
                <a:sym typeface="Symbol"/>
              </a:rPr>
              <a:t>1</a:t>
            </a:r>
            <a:r>
              <a:rPr lang="fr-FR" sz="1200" dirty="0" smtClean="0">
                <a:sym typeface="Symbol"/>
              </a:rPr>
              <a:t>, Q</a:t>
            </a:r>
            <a:r>
              <a:rPr lang="fr-FR" sz="1200" baseline="-25000" dirty="0" smtClean="0">
                <a:sym typeface="Symbol"/>
              </a:rPr>
              <a:t>2</a:t>
            </a:r>
            <a:r>
              <a:rPr lang="fr-FR" sz="1200" dirty="0" smtClean="0">
                <a:sym typeface="Symbol"/>
              </a:rPr>
              <a:t> et W </a:t>
            </a:r>
            <a:endParaRPr lang="fr-FR" sz="1200" dirty="0" smtClean="0"/>
          </a:p>
          <a:p>
            <a:r>
              <a:rPr lang="fr-FR" sz="1200" dirty="0" smtClean="0"/>
              <a:t>Les machines </a:t>
            </a:r>
            <a:r>
              <a:rPr lang="fr-FR" sz="1200" dirty="0" err="1" smtClean="0"/>
              <a:t>thermo-dynamiques</a:t>
            </a:r>
            <a:r>
              <a:rPr lang="fr-FR" sz="1200" dirty="0" smtClean="0"/>
              <a:t> (W &lt; 0, Q</a:t>
            </a:r>
            <a:r>
              <a:rPr lang="fr-FR" sz="1200" baseline="-25000" dirty="0" smtClean="0"/>
              <a:t>1</a:t>
            </a:r>
            <a:r>
              <a:rPr lang="fr-FR" sz="1200" dirty="0" smtClean="0"/>
              <a:t> &gt; 0, Q</a:t>
            </a:r>
            <a:r>
              <a:rPr lang="fr-FR" sz="1200" baseline="-25000" dirty="0" smtClean="0"/>
              <a:t>2</a:t>
            </a:r>
            <a:r>
              <a:rPr lang="fr-FR" sz="1200" dirty="0" smtClean="0"/>
              <a:t> &lt; 0)</a:t>
            </a:r>
          </a:p>
          <a:p>
            <a:r>
              <a:rPr lang="fr-FR" sz="1200" dirty="0" smtClean="0"/>
              <a:t>Les machines dynamo-thermiques (W &gt; 0, Q</a:t>
            </a:r>
            <a:r>
              <a:rPr lang="fr-FR" sz="1200" baseline="-25000" dirty="0" smtClean="0"/>
              <a:t>1</a:t>
            </a:r>
            <a:r>
              <a:rPr lang="fr-FR" sz="1200" dirty="0" smtClean="0"/>
              <a:t> &lt; 0, Q</a:t>
            </a:r>
            <a:r>
              <a:rPr lang="fr-FR" sz="1200" baseline="-25000" dirty="0" smtClean="0"/>
              <a:t>2</a:t>
            </a:r>
            <a:r>
              <a:rPr lang="fr-FR" sz="1200" dirty="0" smtClean="0"/>
              <a:t> &gt; 0)</a:t>
            </a:r>
          </a:p>
          <a:p>
            <a:r>
              <a:rPr lang="fr-FR" sz="1200" dirty="0" smtClean="0"/>
              <a:t>Le fonctionnement du moteur a explosion </a:t>
            </a:r>
          </a:p>
          <a:p>
            <a:r>
              <a:rPr lang="fr-FR" sz="1200" dirty="0" smtClean="0"/>
              <a:t>Le fonctionnement d’une machine frigorifique</a:t>
            </a:r>
          </a:p>
          <a:p>
            <a:r>
              <a:rPr lang="fr-FR" sz="1200" dirty="0" smtClean="0"/>
              <a:t>Les notions d’efficacité frigorifique  et de </a:t>
            </a:r>
            <a:r>
              <a:rPr lang="fr-FR" sz="1200" dirty="0" smtClean="0"/>
              <a:t>COP et leurs formules (il vaut mieux savoir les retrouver rapidement)</a:t>
            </a:r>
            <a:endParaRPr lang="fr-FR" sz="1200" dirty="0" smtClean="0"/>
          </a:p>
          <a:p>
            <a:r>
              <a:rPr lang="fr-FR" sz="1200" dirty="0" smtClean="0"/>
              <a:t>La notion d’entropie : elle donne le degré d’irréversibilité d’une transformation</a:t>
            </a:r>
          </a:p>
          <a:p>
            <a:r>
              <a:rPr lang="fr-FR" sz="1200" dirty="0" smtClean="0"/>
              <a:t>Les formules différentielle et macroscopique de la variation d’entropie (</a:t>
            </a:r>
            <a:r>
              <a:rPr lang="fr-FR" sz="1200" dirty="0" err="1" smtClean="0"/>
              <a:t>dS</a:t>
            </a:r>
            <a:r>
              <a:rPr lang="fr-FR" sz="1200" dirty="0" smtClean="0"/>
              <a:t> et </a:t>
            </a:r>
            <a:r>
              <a:rPr lang="fr-FR" sz="1200" dirty="0" smtClean="0">
                <a:sym typeface="Symbol"/>
              </a:rPr>
              <a:t>S)</a:t>
            </a:r>
            <a:endParaRPr lang="fr-FR" sz="1200" dirty="0" smtClean="0"/>
          </a:p>
          <a:p>
            <a:r>
              <a:rPr lang="fr-FR" sz="1200" dirty="0" smtClean="0"/>
              <a:t>S est une fonction d’état et ses propriétés associées</a:t>
            </a:r>
          </a:p>
          <a:p>
            <a:r>
              <a:rPr lang="fr-FR" sz="1200" dirty="0" smtClean="0"/>
              <a:t>La variation d’entropie dans le cadre d’une transformation réversible ou non </a:t>
            </a:r>
          </a:p>
          <a:p>
            <a:r>
              <a:rPr lang="fr-FR" sz="1200" dirty="0" smtClean="0"/>
              <a:t>La relation entre l’entropie macroscopique et microscopique</a:t>
            </a:r>
          </a:p>
          <a:p>
            <a:r>
              <a:rPr lang="fr-FR" sz="1200" dirty="0" smtClean="0"/>
              <a:t>L’entropie est le reflet du désordre microscopique  correspondant à l’état le plus probable</a:t>
            </a:r>
          </a:p>
          <a:p>
            <a:r>
              <a:rPr lang="fr-FR" sz="1200" dirty="0" smtClean="0"/>
              <a:t>L’intérêt du diagramme entropique : l’aire sous la courbe donne directement la quantité de chaleur échangée  (tracé de T en fonction de S)</a:t>
            </a:r>
          </a:p>
          <a:p>
            <a:r>
              <a:rPr lang="fr-FR" sz="1200" dirty="0" smtClean="0"/>
              <a:t>Une variation positive d’entropie correspond à une augmentation du désordre moléculaire (passage du </a:t>
            </a:r>
            <a:r>
              <a:rPr lang="fr-FR" sz="1200" dirty="0" err="1" smtClean="0"/>
              <a:t>liq</a:t>
            </a:r>
            <a:r>
              <a:rPr lang="fr-FR" sz="1200" dirty="0" smtClean="0"/>
              <a:t> au gaz, par ex)</a:t>
            </a:r>
          </a:p>
          <a:p>
            <a:r>
              <a:rPr lang="fr-FR" sz="1200" dirty="0" smtClean="0"/>
              <a:t>Une variation négative d’entropie correspond à une baisse du désordre moléculaire donc à une augmentation de l’ordre moléculaire (passage du </a:t>
            </a:r>
            <a:r>
              <a:rPr lang="fr-FR" sz="1200" dirty="0" err="1" smtClean="0"/>
              <a:t>liq</a:t>
            </a:r>
            <a:r>
              <a:rPr lang="fr-FR" sz="1200" dirty="0" smtClean="0"/>
              <a:t> au solide, par ex)</a:t>
            </a:r>
          </a:p>
          <a:p>
            <a:r>
              <a:rPr lang="fr-FR" sz="1200" dirty="0" smtClean="0"/>
              <a:t>Au zéro absolu, tout est figé, l’ordre règne, l’entropie du système est </a:t>
            </a:r>
            <a:r>
              <a:rPr lang="fr-FR" sz="1200" dirty="0" smtClean="0"/>
              <a:t>nulle.</a:t>
            </a:r>
            <a:endParaRPr lang="fr-FR" sz="12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Introduction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511) Nécessité du deuxième principe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ZoneTexte 6"/>
          <p:cNvSpPr txBox="1"/>
          <p:nvPr/>
        </p:nvSpPr>
        <p:spPr>
          <a:xfrm>
            <a:off x="611560" y="1412776"/>
            <a:ext cx="3240360" cy="523220"/>
          </a:xfrm>
          <a:prstGeom prst="rect">
            <a:avLst/>
          </a:prstGeom>
          <a:noFill/>
        </p:spPr>
        <p:txBody>
          <a:bodyPr wrap="square" rtlCol="0">
            <a:spAutoFit/>
          </a:bodyPr>
          <a:lstStyle/>
          <a:p>
            <a:r>
              <a:rPr lang="fr-FR" sz="2800" dirty="0" smtClean="0"/>
              <a:t>Mélange de couleur</a:t>
            </a:r>
            <a:endParaRPr lang="fr-FR" sz="2800" dirty="0"/>
          </a:p>
        </p:txBody>
      </p:sp>
      <p:sp>
        <p:nvSpPr>
          <p:cNvPr id="9" name="ZoneTexte 8"/>
          <p:cNvSpPr txBox="1"/>
          <p:nvPr/>
        </p:nvSpPr>
        <p:spPr>
          <a:xfrm>
            <a:off x="4788024" y="1916832"/>
            <a:ext cx="4104456" cy="4832092"/>
          </a:xfrm>
          <a:prstGeom prst="rect">
            <a:avLst/>
          </a:prstGeom>
          <a:noFill/>
        </p:spPr>
        <p:txBody>
          <a:bodyPr wrap="square" rtlCol="0">
            <a:spAutoFit/>
          </a:bodyPr>
          <a:lstStyle/>
          <a:p>
            <a:pPr algn="ctr"/>
            <a:r>
              <a:rPr lang="fr-FR" sz="2800" dirty="0" smtClean="0"/>
              <a:t>Le mélange de bleu et jaune donnera une solution verte</a:t>
            </a:r>
          </a:p>
          <a:p>
            <a:pPr algn="ctr"/>
            <a:endParaRPr lang="fr-FR" sz="2800" dirty="0" smtClean="0">
              <a:sym typeface="Symbol"/>
            </a:endParaRPr>
          </a:p>
          <a:p>
            <a:pPr algn="ctr"/>
            <a:r>
              <a:rPr lang="fr-FR" sz="2800" dirty="0" smtClean="0">
                <a:sym typeface="Symbol"/>
              </a:rPr>
              <a:t>MAIS</a:t>
            </a:r>
          </a:p>
          <a:p>
            <a:pPr algn="ctr"/>
            <a:endParaRPr lang="fr-FR" sz="2800" dirty="0" smtClean="0">
              <a:sym typeface="Symbol"/>
            </a:endParaRPr>
          </a:p>
          <a:p>
            <a:pPr algn="ctr"/>
            <a:r>
              <a:rPr lang="fr-FR" sz="2800" dirty="0" smtClean="0">
                <a:sym typeface="Symbol"/>
              </a:rPr>
              <a:t>Le vert ne redonnera pas spontanément du bleu et du jaune!</a:t>
            </a:r>
          </a:p>
          <a:p>
            <a:pPr algn="ctr"/>
            <a:endParaRPr lang="fr-FR" sz="2800" dirty="0" smtClean="0">
              <a:sym typeface="Symbol"/>
            </a:endParaRPr>
          </a:p>
          <a:p>
            <a:pPr algn="ctr"/>
            <a:endParaRPr lang="fr-FR" sz="2800" dirty="0"/>
          </a:p>
        </p:txBody>
      </p:sp>
      <p:pic>
        <p:nvPicPr>
          <p:cNvPr id="15" name="Picture 2" descr="D:\2) BDG\chap_2_à_6_Thermo\transformations-rev-irrev.jpg"/>
          <p:cNvPicPr>
            <a:picLocks noChangeAspect="1" noChangeArrowheads="1"/>
          </p:cNvPicPr>
          <p:nvPr/>
        </p:nvPicPr>
        <p:blipFill>
          <a:blip r:embed="rId2" cstate="print"/>
          <a:srcRect l="55047" t="18604" b="11628"/>
          <a:stretch>
            <a:fillRect/>
          </a:stretch>
        </p:blipFill>
        <p:spPr bwMode="auto">
          <a:xfrm>
            <a:off x="1259632" y="2780928"/>
            <a:ext cx="3293050" cy="21602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Introduction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512) Enoncés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9" name="ZoneTexte 8"/>
          <p:cNvSpPr txBox="1"/>
          <p:nvPr/>
        </p:nvSpPr>
        <p:spPr>
          <a:xfrm>
            <a:off x="899592" y="1268761"/>
            <a:ext cx="6696744" cy="1077218"/>
          </a:xfrm>
          <a:prstGeom prst="rect">
            <a:avLst/>
          </a:prstGeom>
          <a:noFill/>
        </p:spPr>
        <p:txBody>
          <a:bodyPr wrap="square" rtlCol="0">
            <a:spAutoFit/>
          </a:bodyPr>
          <a:lstStyle/>
          <a:p>
            <a:pPr algn="ctr"/>
            <a:r>
              <a:rPr lang="fr-FR" sz="3200" dirty="0" smtClean="0"/>
              <a:t>Irréversibilité  </a:t>
            </a:r>
          </a:p>
          <a:p>
            <a:pPr algn="ctr"/>
            <a:r>
              <a:rPr lang="fr-FR" sz="3200" dirty="0" smtClean="0"/>
              <a:t> </a:t>
            </a:r>
            <a:endParaRPr lang="fr-FR" sz="3200" dirty="0"/>
          </a:p>
        </p:txBody>
      </p:sp>
      <p:sp>
        <p:nvSpPr>
          <p:cNvPr id="8" name="Flèche vers le bas 7"/>
          <p:cNvSpPr/>
          <p:nvPr/>
        </p:nvSpPr>
        <p:spPr>
          <a:xfrm>
            <a:off x="4211960" y="1988840"/>
            <a:ext cx="288032"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403648" y="5013176"/>
            <a:ext cx="6696744" cy="523220"/>
          </a:xfrm>
          <a:prstGeom prst="rect">
            <a:avLst/>
          </a:prstGeom>
          <a:noFill/>
        </p:spPr>
        <p:txBody>
          <a:bodyPr wrap="square" rtlCol="0">
            <a:spAutoFit/>
          </a:bodyPr>
          <a:lstStyle/>
          <a:p>
            <a:pPr algn="ctr"/>
            <a:r>
              <a:rPr lang="fr-FR" sz="2800" dirty="0" smtClean="0"/>
              <a:t>Dégradation de l’énergie </a:t>
            </a:r>
            <a:endParaRPr lang="fr-FR" sz="2800" dirty="0"/>
          </a:p>
        </p:txBody>
      </p:sp>
      <p:graphicFrame>
        <p:nvGraphicFramePr>
          <p:cNvPr id="1026" name="Object 2"/>
          <p:cNvGraphicFramePr>
            <a:graphicFrameLocks noChangeAspect="1"/>
          </p:cNvGraphicFramePr>
          <p:nvPr/>
        </p:nvGraphicFramePr>
        <p:xfrm>
          <a:off x="3275856" y="2996952"/>
          <a:ext cx="1986012" cy="612646"/>
        </p:xfrm>
        <a:graphic>
          <a:graphicData uri="http://schemas.openxmlformats.org/presentationml/2006/ole">
            <p:oleObj spid="_x0000_s1026" name="Équation" r:id="rId3" imgW="596880" imgH="203040" progId="Equation.3">
              <p:embed/>
            </p:oleObj>
          </a:graphicData>
        </a:graphic>
      </p:graphicFrame>
      <p:sp>
        <p:nvSpPr>
          <p:cNvPr id="11" name="Flèche vers le bas 10"/>
          <p:cNvSpPr/>
          <p:nvPr/>
        </p:nvSpPr>
        <p:spPr>
          <a:xfrm>
            <a:off x="4283968" y="4077072"/>
            <a:ext cx="360040"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652120" y="2564904"/>
            <a:ext cx="2952328" cy="1384995"/>
          </a:xfrm>
          <a:prstGeom prst="rect">
            <a:avLst/>
          </a:prstGeom>
          <a:noFill/>
        </p:spPr>
        <p:txBody>
          <a:bodyPr wrap="square" rtlCol="0">
            <a:spAutoFit/>
          </a:bodyPr>
          <a:lstStyle/>
          <a:p>
            <a:pPr algn="ctr"/>
            <a:r>
              <a:rPr lang="fr-FR" sz="2800" dirty="0" smtClean="0"/>
              <a:t>Transformation TOUJOURS incomplète</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Introduction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512) Enoncés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3" name="ZoneTexte 12"/>
          <p:cNvSpPr txBox="1"/>
          <p:nvPr/>
        </p:nvSpPr>
        <p:spPr>
          <a:xfrm>
            <a:off x="179512" y="1340768"/>
            <a:ext cx="7632848" cy="523220"/>
          </a:xfrm>
          <a:prstGeom prst="rect">
            <a:avLst/>
          </a:prstGeom>
          <a:noFill/>
        </p:spPr>
        <p:txBody>
          <a:bodyPr wrap="square" rtlCol="0">
            <a:spAutoFit/>
          </a:bodyPr>
          <a:lstStyle/>
          <a:p>
            <a:pPr algn="ctr"/>
            <a:r>
              <a:rPr lang="fr-FR" sz="2800" dirty="0" smtClean="0"/>
              <a:t>Exemple d’un moteur thermique rudimentaire:</a:t>
            </a:r>
            <a:endParaRPr lang="fr-FR" sz="2800" dirty="0"/>
          </a:p>
        </p:txBody>
      </p:sp>
      <p:sp>
        <p:nvSpPr>
          <p:cNvPr id="15" name="ZoneTexte 14"/>
          <p:cNvSpPr txBox="1"/>
          <p:nvPr/>
        </p:nvSpPr>
        <p:spPr>
          <a:xfrm>
            <a:off x="1115616" y="5805264"/>
            <a:ext cx="7488832" cy="954107"/>
          </a:xfrm>
          <a:prstGeom prst="rect">
            <a:avLst/>
          </a:prstGeom>
          <a:noFill/>
        </p:spPr>
        <p:txBody>
          <a:bodyPr wrap="square" rtlCol="0">
            <a:spAutoFit/>
          </a:bodyPr>
          <a:lstStyle/>
          <a:p>
            <a:pPr>
              <a:buFont typeface="Wingdings" pitchFamily="2" charset="2"/>
              <a:buChar char="Ø"/>
            </a:pPr>
            <a:r>
              <a:rPr lang="fr-FR" sz="2800" dirty="0" smtClean="0"/>
              <a:t> Une seule source de chaleur ne suffit pas à créer et entretenir un cycle viable  </a:t>
            </a:r>
          </a:p>
        </p:txBody>
      </p:sp>
      <p:pic>
        <p:nvPicPr>
          <p:cNvPr id="21505" name="Picture 1"/>
          <p:cNvPicPr>
            <a:picLocks noChangeAspect="1" noChangeArrowheads="1"/>
          </p:cNvPicPr>
          <p:nvPr/>
        </p:nvPicPr>
        <p:blipFill>
          <a:blip r:embed="rId2" cstate="print"/>
          <a:srcRect l="13842" r="16547"/>
          <a:stretch>
            <a:fillRect/>
          </a:stretch>
        </p:blipFill>
        <p:spPr bwMode="auto">
          <a:xfrm>
            <a:off x="1043608" y="2204864"/>
            <a:ext cx="6696744" cy="2400300"/>
          </a:xfrm>
          <a:prstGeom prst="rect">
            <a:avLst/>
          </a:prstGeom>
          <a:noFill/>
          <a:ln w="9525">
            <a:noFill/>
            <a:miter lim="800000"/>
            <a:headEnd/>
            <a:tailEnd/>
          </a:ln>
        </p:spPr>
      </p:pic>
      <p:cxnSp>
        <p:nvCxnSpPr>
          <p:cNvPr id="8" name="Connecteur droit 7"/>
          <p:cNvCxnSpPr/>
          <p:nvPr/>
        </p:nvCxnSpPr>
        <p:spPr>
          <a:xfrm>
            <a:off x="3563888" y="2492896"/>
            <a:ext cx="0" cy="273630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611560" y="4293096"/>
            <a:ext cx="2016224" cy="954107"/>
          </a:xfrm>
          <a:prstGeom prst="rect">
            <a:avLst/>
          </a:prstGeom>
          <a:noFill/>
        </p:spPr>
        <p:txBody>
          <a:bodyPr wrap="square" rtlCol="0">
            <a:spAutoFit/>
          </a:bodyPr>
          <a:lstStyle/>
          <a:p>
            <a:pPr algn="ctr"/>
            <a:r>
              <a:rPr lang="fr-FR" sz="2800" dirty="0" smtClean="0"/>
              <a:t>Arrêt du mouvement</a:t>
            </a:r>
            <a:endParaRPr lang="fr-FR" sz="2800" dirty="0"/>
          </a:p>
        </p:txBody>
      </p:sp>
      <p:cxnSp>
        <p:nvCxnSpPr>
          <p:cNvPr id="11" name="Connecteur droit avec flèche 10"/>
          <p:cNvCxnSpPr/>
          <p:nvPr/>
        </p:nvCxnSpPr>
        <p:spPr>
          <a:xfrm>
            <a:off x="2843808" y="4797152"/>
            <a:ext cx="72008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3779912" y="4869160"/>
            <a:ext cx="3888432" cy="523220"/>
          </a:xfrm>
          <a:prstGeom prst="rect">
            <a:avLst/>
          </a:prstGeom>
          <a:noFill/>
        </p:spPr>
        <p:txBody>
          <a:bodyPr wrap="square" rtlCol="0">
            <a:spAutoFit/>
          </a:bodyPr>
          <a:lstStyle/>
          <a:p>
            <a:pPr algn="ctr"/>
            <a:r>
              <a:rPr lang="fr-FR" sz="2800" dirty="0" smtClean="0"/>
              <a:t>Mouvement entretenu</a:t>
            </a:r>
            <a:endParaRPr lang="fr-FR" sz="2800" dirty="0"/>
          </a:p>
        </p:txBody>
      </p:sp>
      <p:sp>
        <p:nvSpPr>
          <p:cNvPr id="14" name="Accolade ouvrante 13"/>
          <p:cNvSpPr/>
          <p:nvPr/>
        </p:nvSpPr>
        <p:spPr>
          <a:xfrm rot="16200000">
            <a:off x="5400092" y="2672916"/>
            <a:ext cx="432048" cy="381642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2"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Introduction</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512) Enoncés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3" name="ZoneTexte 12"/>
          <p:cNvSpPr txBox="1"/>
          <p:nvPr/>
        </p:nvSpPr>
        <p:spPr>
          <a:xfrm>
            <a:off x="5724128" y="4077072"/>
            <a:ext cx="2376264" cy="523220"/>
          </a:xfrm>
          <a:prstGeom prst="rect">
            <a:avLst/>
          </a:prstGeom>
          <a:noFill/>
        </p:spPr>
        <p:txBody>
          <a:bodyPr wrap="square" rtlCol="0">
            <a:spAutoFit/>
          </a:bodyPr>
          <a:lstStyle/>
          <a:p>
            <a:pPr algn="ctr"/>
            <a:r>
              <a:rPr lang="fr-FR" sz="2800" dirty="0" smtClean="0"/>
              <a:t>Lord KELVIN</a:t>
            </a:r>
            <a:endParaRPr lang="fr-FR" sz="2800" dirty="0"/>
          </a:p>
        </p:txBody>
      </p:sp>
      <p:sp>
        <p:nvSpPr>
          <p:cNvPr id="5" name="Rectangle à coins arrondis 4"/>
          <p:cNvSpPr/>
          <p:nvPr/>
        </p:nvSpPr>
        <p:spPr>
          <a:xfrm>
            <a:off x="395536" y="1268760"/>
            <a:ext cx="8208912" cy="1728192"/>
          </a:xfrm>
          <a:prstGeom prst="wedgeRoundRectCallout">
            <a:avLst>
              <a:gd name="adj1" fmla="val -3654"/>
              <a:gd name="adj2" fmla="val 6577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827584" y="1412776"/>
            <a:ext cx="7488832" cy="1384995"/>
          </a:xfrm>
          <a:prstGeom prst="rect">
            <a:avLst/>
          </a:prstGeom>
          <a:noFill/>
        </p:spPr>
        <p:txBody>
          <a:bodyPr wrap="square" rtlCol="0">
            <a:spAutoFit/>
          </a:bodyPr>
          <a:lstStyle/>
          <a:p>
            <a:r>
              <a:rPr lang="fr-FR" sz="2800" dirty="0" smtClean="0"/>
              <a:t>« Il n’existe pas de moteur fonctionnant de manière cyclique qui fournisse du travail à partir d’une seule source de chaleur »</a:t>
            </a:r>
            <a:endParaRPr lang="fr-FR" sz="2800" dirty="0"/>
          </a:p>
        </p:txBody>
      </p:sp>
      <p:sp>
        <p:nvSpPr>
          <p:cNvPr id="8" name="Flèche vers le bas 7"/>
          <p:cNvSpPr/>
          <p:nvPr/>
        </p:nvSpPr>
        <p:spPr>
          <a:xfrm>
            <a:off x="4572000" y="4725144"/>
            <a:ext cx="144016"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55576" y="5066020"/>
            <a:ext cx="8064896" cy="523220"/>
          </a:xfrm>
          <a:prstGeom prst="rect">
            <a:avLst/>
          </a:prstGeom>
          <a:noFill/>
        </p:spPr>
        <p:txBody>
          <a:bodyPr wrap="square" rtlCol="0">
            <a:spAutoFit/>
          </a:bodyPr>
          <a:lstStyle/>
          <a:p>
            <a:pPr algn="ctr"/>
            <a:r>
              <a:rPr lang="fr-FR" sz="2800" dirty="0" smtClean="0"/>
              <a:t>Pour fabriquer du travail, il faut 2 sources de chaleur</a:t>
            </a:r>
            <a:endParaRPr lang="fr-FR" sz="2800" dirty="0"/>
          </a:p>
        </p:txBody>
      </p:sp>
      <p:grpSp>
        <p:nvGrpSpPr>
          <p:cNvPr id="14" name="Groupe 13"/>
          <p:cNvGrpSpPr/>
          <p:nvPr/>
        </p:nvGrpSpPr>
        <p:grpSpPr>
          <a:xfrm>
            <a:off x="3923928" y="5714092"/>
            <a:ext cx="1440160" cy="432048"/>
            <a:chOff x="3419872" y="5589240"/>
            <a:chExt cx="1440160" cy="504056"/>
          </a:xfrm>
        </p:grpSpPr>
        <p:cxnSp>
          <p:nvCxnSpPr>
            <p:cNvPr id="11" name="Connecteur droit avec flèche 10"/>
            <p:cNvCxnSpPr/>
            <p:nvPr/>
          </p:nvCxnSpPr>
          <p:spPr>
            <a:xfrm flipH="1">
              <a:off x="3419872" y="5589240"/>
              <a:ext cx="720080" cy="5040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4139952" y="5589240"/>
              <a:ext cx="720080" cy="5040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16" name="ZoneTexte 15"/>
          <p:cNvSpPr txBox="1"/>
          <p:nvPr/>
        </p:nvSpPr>
        <p:spPr>
          <a:xfrm>
            <a:off x="1187624" y="6218148"/>
            <a:ext cx="2304256" cy="523220"/>
          </a:xfrm>
          <a:prstGeom prst="rect">
            <a:avLst/>
          </a:prstGeom>
          <a:noFill/>
        </p:spPr>
        <p:txBody>
          <a:bodyPr wrap="square" rtlCol="0">
            <a:spAutoFit/>
          </a:bodyPr>
          <a:lstStyle/>
          <a:p>
            <a:r>
              <a:rPr lang="fr-FR" sz="2800" dirty="0" smtClean="0"/>
              <a:t>Source froide</a:t>
            </a:r>
            <a:endParaRPr lang="fr-FR" sz="2800" dirty="0"/>
          </a:p>
        </p:txBody>
      </p:sp>
      <p:sp>
        <p:nvSpPr>
          <p:cNvPr id="17" name="ZoneTexte 16"/>
          <p:cNvSpPr txBox="1"/>
          <p:nvPr/>
        </p:nvSpPr>
        <p:spPr>
          <a:xfrm>
            <a:off x="5580112" y="6218148"/>
            <a:ext cx="2520280" cy="523220"/>
          </a:xfrm>
          <a:prstGeom prst="rect">
            <a:avLst/>
          </a:prstGeom>
          <a:noFill/>
        </p:spPr>
        <p:txBody>
          <a:bodyPr wrap="square" rtlCol="0">
            <a:spAutoFit/>
          </a:bodyPr>
          <a:lstStyle/>
          <a:p>
            <a:r>
              <a:rPr lang="fr-FR" sz="2800" dirty="0" smtClean="0"/>
              <a:t>Source chaude</a:t>
            </a:r>
            <a:endParaRPr lang="fr-FR" sz="2800" dirty="0"/>
          </a:p>
        </p:txBody>
      </p:sp>
      <p:pic>
        <p:nvPicPr>
          <p:cNvPr id="20481" name="Picture 1"/>
          <p:cNvPicPr>
            <a:picLocks noChangeAspect="1" noChangeArrowheads="1"/>
          </p:cNvPicPr>
          <p:nvPr/>
        </p:nvPicPr>
        <p:blipFill>
          <a:blip r:embed="rId2" cstate="print"/>
          <a:srcRect/>
          <a:stretch>
            <a:fillRect/>
          </a:stretch>
        </p:blipFill>
        <p:spPr bwMode="auto">
          <a:xfrm>
            <a:off x="4499992" y="3212976"/>
            <a:ext cx="1031798" cy="137750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1"/>
                                        </p:tgtEl>
                                        <p:attrNameLst>
                                          <p:attrName>style.visibility</p:attrName>
                                        </p:attrNameLst>
                                      </p:cBhvr>
                                      <p:to>
                                        <p:strVal val="visible"/>
                                      </p:to>
                                    </p:set>
                                    <p:animEffect transition="in" filter="fade">
                                      <p:cBhvr>
                                        <p:cTn id="7" dur="2000"/>
                                        <p:tgtEl>
                                          <p:spTgt spid="204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0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6" grpId="0"/>
      <p:bldP spid="17"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4289</TotalTime>
  <Words>1683</Words>
  <Application>Microsoft Office PowerPoint</Application>
  <PresentationFormat>Affichage à l'écran (4:3)</PresentationFormat>
  <Paragraphs>412</Paragraphs>
  <Slides>55</Slides>
  <Notes>1</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55</vt:i4>
      </vt:variant>
    </vt:vector>
  </HeadingPairs>
  <TitlesOfParts>
    <vt:vector size="57" baseType="lpstr">
      <vt:lpstr>Thème Office</vt:lpstr>
      <vt:lpstr>Équation</vt:lpstr>
      <vt:lpstr>DEUXIEME PRINCIPE DE LA THERMODYNAMIQUE  Chapitre V</vt:lpstr>
      <vt:lpstr>Objectifs</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Fonctionnement turbine à gaz</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Ce qu’il faut retenir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Fonctionnement turbine</dc:title>
  <dc:creator>dsarmeo</dc:creator>
  <cp:lastModifiedBy>dsarmeo</cp:lastModifiedBy>
  <cp:revision>348</cp:revision>
  <dcterms:created xsi:type="dcterms:W3CDTF">2011-07-21T07:48:40Z</dcterms:created>
  <dcterms:modified xsi:type="dcterms:W3CDTF">2012-12-19T15:10:58Z</dcterms:modified>
</cp:coreProperties>
</file>